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49"/>
  </p:notesMasterIdLst>
  <p:sldIdLst>
    <p:sldId id="311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90" r:id="rId11"/>
    <p:sldId id="289" r:id="rId12"/>
    <p:sldId id="316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300" r:id="rId23"/>
    <p:sldId id="301" r:id="rId24"/>
    <p:sldId id="302" r:id="rId25"/>
    <p:sldId id="303" r:id="rId26"/>
    <p:sldId id="304" r:id="rId27"/>
    <p:sldId id="305" r:id="rId28"/>
    <p:sldId id="306" r:id="rId29"/>
    <p:sldId id="307" r:id="rId30"/>
    <p:sldId id="308" r:id="rId31"/>
    <p:sldId id="309" r:id="rId32"/>
    <p:sldId id="310" r:id="rId33"/>
    <p:sldId id="312" r:id="rId34"/>
    <p:sldId id="313" r:id="rId35"/>
    <p:sldId id="314" r:id="rId36"/>
    <p:sldId id="315" r:id="rId37"/>
    <p:sldId id="317" r:id="rId38"/>
    <p:sldId id="318" r:id="rId39"/>
    <p:sldId id="319" r:id="rId40"/>
    <p:sldId id="320" r:id="rId41"/>
    <p:sldId id="321" r:id="rId42"/>
    <p:sldId id="322" r:id="rId43"/>
    <p:sldId id="323" r:id="rId44"/>
    <p:sldId id="324" r:id="rId45"/>
    <p:sldId id="325" r:id="rId46"/>
    <p:sldId id="326" r:id="rId47"/>
    <p:sldId id="327" r:id="rId4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</p:showPr>
  <p:clrMru>
    <a:srgbClr val="339966"/>
    <a:srgbClr val="66CC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89" autoAdjust="0"/>
    <p:restoredTop sz="94660"/>
  </p:normalViewPr>
  <p:slideViewPr>
    <p:cSldViewPr>
      <p:cViewPr>
        <p:scale>
          <a:sx n="66" d="100"/>
          <a:sy n="66" d="100"/>
        </p:scale>
        <p:origin x="-1098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1B941E40-3B07-4725-9399-B2F85FF53E1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6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576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6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8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5799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580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80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580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4580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45804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5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57DB68B-7AC0-4949-A614-FF6F1A9E7D6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8A0F3-D1A7-44F4-94B8-E666FBF2D8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8DF7A7-2053-4E50-89A6-64F34A6409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73CB1-B60F-4DFB-B9F3-408DB3D266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5716AD-5D68-4164-AB86-9DBFE302BD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92B75-47A3-4868-AEE3-512BA6103A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4CD66-755E-49C4-9EA2-C90F324A34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D240C-4306-47DF-8D06-D43ABFA36C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98D160-978F-4121-BBE3-910CA950FAD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96B1D-DA42-4BF1-9561-8B6D7A8050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D10DB-8C4A-4D79-812E-F61FBD61E2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738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473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4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6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4775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477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477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477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4477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4478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D414A18-0C77-48EB-8765-E64C33E3F583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4.bin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3.bin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2.bin"/><Relationship Id="rId9" Type="http://schemas.openxmlformats.org/officeDocument/2006/relationships/oleObject" Target="../embeddings/oleObject17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21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24.bin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3411" name="Text Box 3"/>
          <p:cNvSpPr txBox="1">
            <a:spLocks noChangeArrowheads="1"/>
          </p:cNvSpPr>
          <p:nvPr/>
        </p:nvSpPr>
        <p:spPr bwMode="auto">
          <a:xfrm>
            <a:off x="323528" y="366794"/>
            <a:ext cx="8642350" cy="6352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ct val="75000"/>
              </a:spcBef>
            </a:pPr>
            <a:r>
              <a:rPr lang="ru-RU" sz="2400" b="1" dirty="0"/>
              <a:t>Тема: </a:t>
            </a:r>
            <a:r>
              <a:rPr lang="ru-RU" sz="2400" b="1" dirty="0" smtClean="0"/>
              <a:t>Статистика использования рабочего времени, </a:t>
            </a:r>
            <a:br>
              <a:rPr lang="ru-RU" sz="2400" b="1" dirty="0" smtClean="0"/>
            </a:br>
            <a:r>
              <a:rPr lang="ru-RU" sz="2400" b="1" dirty="0" smtClean="0"/>
              <a:t>производительности труда и эффективности экономической  деятельности</a:t>
            </a:r>
            <a:endParaRPr lang="ru-RU" sz="2400" i="1" dirty="0"/>
          </a:p>
          <a:p>
            <a:pPr algn="ctr">
              <a:lnSpc>
                <a:spcPct val="120000"/>
              </a:lnSpc>
              <a:spcBef>
                <a:spcPct val="75000"/>
              </a:spcBef>
            </a:pPr>
            <a:r>
              <a:rPr lang="ru-RU" sz="2400" i="1" dirty="0" smtClean="0"/>
              <a:t>План</a:t>
            </a:r>
          </a:p>
          <a:p>
            <a:pPr algn="just">
              <a:lnSpc>
                <a:spcPct val="120000"/>
              </a:lnSpc>
              <a:spcBef>
                <a:spcPct val="75000"/>
              </a:spcBef>
            </a:pPr>
            <a:r>
              <a:rPr lang="ru-RU" sz="2400" i="1" dirty="0" smtClean="0"/>
              <a:t>1. Статистика использования рабочего времени и трудовых конфликтов</a:t>
            </a:r>
          </a:p>
          <a:p>
            <a:pPr algn="just">
              <a:lnSpc>
                <a:spcPct val="120000"/>
              </a:lnSpc>
              <a:spcBef>
                <a:spcPct val="75000"/>
              </a:spcBef>
            </a:pPr>
            <a:r>
              <a:rPr lang="ru-RU" sz="2400" i="1" dirty="0" smtClean="0"/>
              <a:t>2. Статистика производительности труда</a:t>
            </a:r>
          </a:p>
          <a:p>
            <a:pPr algn="just">
              <a:lnSpc>
                <a:spcPct val="120000"/>
              </a:lnSpc>
              <a:spcBef>
                <a:spcPct val="75000"/>
              </a:spcBef>
            </a:pPr>
            <a:r>
              <a:rPr lang="ru-RU" sz="2400" i="1" dirty="0" smtClean="0"/>
              <a:t>3. Система показателей эффективности экономической деятельности</a:t>
            </a:r>
          </a:p>
          <a:p>
            <a:pPr algn="just">
              <a:lnSpc>
                <a:spcPct val="120000"/>
              </a:lnSpc>
              <a:spcBef>
                <a:spcPct val="75000"/>
              </a:spcBef>
            </a:pPr>
            <a:r>
              <a:rPr lang="ru-RU" sz="2400" i="1" dirty="0" smtClean="0"/>
              <a:t>4. Международные сопоставления производительности труда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7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7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1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0883" name="Text Box 3"/>
          <p:cNvSpPr txBox="1">
            <a:spLocks noChangeArrowheads="1"/>
          </p:cNvSpPr>
          <p:nvPr/>
        </p:nvSpPr>
        <p:spPr bwMode="auto">
          <a:xfrm>
            <a:off x="250825" y="519113"/>
            <a:ext cx="8713788" cy="3347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ru-RU" sz="2400" dirty="0" smtClean="0"/>
              <a:t>Общая сумма человеко-дней явок и неявок (включая праздничные и выходные дни) всех работников за период называется </a:t>
            </a:r>
            <a:r>
              <a:rPr lang="ru-RU" sz="2400" i="1" dirty="0" smtClean="0"/>
              <a:t>календарным фондом времени</a:t>
            </a:r>
            <a:r>
              <a:rPr lang="ru-RU" sz="2400" dirty="0" smtClean="0"/>
              <a:t> (Т</a:t>
            </a:r>
            <a:r>
              <a:rPr lang="ru-RU" sz="2400" baseline="-25000" dirty="0" smtClean="0"/>
              <a:t>к.ф</a:t>
            </a:r>
            <a:r>
              <a:rPr lang="ru-RU" sz="2400" dirty="0" smtClean="0"/>
              <a:t>). Так как Т</a:t>
            </a:r>
            <a:r>
              <a:rPr lang="ru-RU" sz="2400" baseline="-25000" dirty="0" smtClean="0"/>
              <a:t>к.ф</a:t>
            </a:r>
            <a:r>
              <a:rPr lang="ru-RU" sz="2400" dirty="0" smtClean="0"/>
              <a:t> за период есть в то же время сумма </a:t>
            </a:r>
            <a:r>
              <a:rPr lang="ru-RU" sz="2400" dirty="0" err="1" smtClean="0"/>
              <a:t>Т</a:t>
            </a:r>
            <a:r>
              <a:rPr lang="ru-RU" sz="2400" baseline="-25000" dirty="0" err="1" smtClean="0"/>
              <a:t>сп</a:t>
            </a:r>
            <a:r>
              <a:rPr lang="ru-RU" sz="2400" dirty="0" smtClean="0"/>
              <a:t> за все дни периода, можно получить среднесписочную численность работников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10</a:t>
            </a:fld>
            <a:endParaRPr lang="ru-RU" sz="1800" b="1" dirty="0"/>
          </a:p>
        </p:txBody>
      </p:sp>
      <p:graphicFrame>
        <p:nvGraphicFramePr>
          <p:cNvPr id="267265" name="Object 1"/>
          <p:cNvGraphicFramePr>
            <a:graphicFrameLocks noChangeAspect="1"/>
          </p:cNvGraphicFramePr>
          <p:nvPr/>
        </p:nvGraphicFramePr>
        <p:xfrm>
          <a:off x="2699792" y="4005064"/>
          <a:ext cx="3384376" cy="864096"/>
        </p:xfrm>
        <a:graphic>
          <a:graphicData uri="http://schemas.openxmlformats.org/presentationml/2006/ole">
            <p:oleObj spid="_x0000_s267265" name="Equation" r:id="rId3" imgW="1193760" imgH="3045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72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7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7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9859" name="Text Box 3"/>
          <p:cNvSpPr txBox="1">
            <a:spLocks noChangeArrowheads="1"/>
          </p:cNvSpPr>
          <p:nvPr/>
        </p:nvSpPr>
        <p:spPr bwMode="auto">
          <a:xfrm>
            <a:off x="179388" y="298450"/>
            <a:ext cx="8785225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 smtClean="0"/>
              <a:t>Кроме Т</a:t>
            </a:r>
            <a:r>
              <a:rPr lang="ru-RU" sz="2400" baseline="-25000" dirty="0" smtClean="0"/>
              <a:t>к.ф</a:t>
            </a:r>
            <a:r>
              <a:rPr lang="ru-RU" sz="2400" dirty="0" smtClean="0"/>
              <a:t>, следует выделить также табельный фонд </a:t>
            </a:r>
            <a:r>
              <a:rPr lang="ru-RU" sz="2400" dirty="0" err="1" smtClean="0"/>
              <a:t>Т</a:t>
            </a:r>
            <a:r>
              <a:rPr lang="ru-RU" sz="2400" baseline="-25000" dirty="0" err="1" smtClean="0"/>
              <a:t>т.ф</a:t>
            </a:r>
            <a:r>
              <a:rPr lang="ru-RU" sz="2400" dirty="0" smtClean="0"/>
              <a:t>, максимально возможный фонд </a:t>
            </a:r>
            <a:r>
              <a:rPr lang="ru-RU" sz="2400" dirty="0" err="1" smtClean="0"/>
              <a:t>Т</a:t>
            </a:r>
            <a:r>
              <a:rPr lang="ru-RU" sz="2400" baseline="-25000" dirty="0" err="1" smtClean="0"/>
              <a:t>мв.ф</a:t>
            </a:r>
            <a:r>
              <a:rPr lang="ru-RU" sz="2400" dirty="0" smtClean="0"/>
              <a:t>, явочный фонд </a:t>
            </a:r>
            <a:r>
              <a:rPr lang="ru-RU" sz="2400" dirty="0" err="1" smtClean="0"/>
              <a:t>Т</a:t>
            </a:r>
            <a:r>
              <a:rPr lang="ru-RU" sz="2400" baseline="-25000" dirty="0" err="1" smtClean="0"/>
              <a:t>яв.ф</a:t>
            </a:r>
            <a:r>
              <a:rPr lang="ru-RU" sz="2400" dirty="0" smtClean="0"/>
              <a:t>. </a:t>
            </a:r>
          </a:p>
          <a:p>
            <a:pPr algn="just">
              <a:lnSpc>
                <a:spcPct val="150000"/>
              </a:lnSpc>
            </a:pPr>
            <a:endParaRPr lang="ru-RU" sz="2400" dirty="0" smtClean="0"/>
          </a:p>
          <a:p>
            <a:pPr algn="just">
              <a:lnSpc>
                <a:spcPct val="150000"/>
              </a:lnSpc>
            </a:pPr>
            <a:r>
              <a:rPr lang="ru-RU" sz="2400" dirty="0" smtClean="0"/>
              <a:t>Соотношение между ними следующее: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ru-RU" sz="2400" dirty="0" err="1" smtClean="0"/>
              <a:t>Т</a:t>
            </a:r>
            <a:r>
              <a:rPr lang="ru-RU" sz="2400" baseline="-25000" dirty="0" err="1" smtClean="0"/>
              <a:t>т.ф</a:t>
            </a:r>
            <a:r>
              <a:rPr lang="ru-RU" sz="2400" dirty="0" smtClean="0"/>
              <a:t> = Т</a:t>
            </a:r>
            <a:r>
              <a:rPr lang="ru-RU" sz="2400" baseline="-25000" dirty="0" smtClean="0"/>
              <a:t>к.ф</a:t>
            </a:r>
            <a:r>
              <a:rPr lang="ru-RU" sz="2400" dirty="0" smtClean="0"/>
              <a:t> – Количество праздничных и выходных человеко-дней;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ru-RU" sz="2400" dirty="0" err="1" smtClean="0"/>
              <a:t>Т</a:t>
            </a:r>
            <a:r>
              <a:rPr lang="ru-RU" sz="2400" baseline="-25000" dirty="0" err="1" smtClean="0"/>
              <a:t>мв.ф</a:t>
            </a:r>
            <a:r>
              <a:rPr lang="ru-RU" sz="2400" dirty="0" smtClean="0"/>
              <a:t> = </a:t>
            </a:r>
            <a:r>
              <a:rPr lang="ru-RU" sz="2400" dirty="0" err="1" smtClean="0"/>
              <a:t>Т</a:t>
            </a:r>
            <a:r>
              <a:rPr lang="ru-RU" sz="2400" baseline="-25000" dirty="0" err="1" smtClean="0"/>
              <a:t>т.ф</a:t>
            </a:r>
            <a:r>
              <a:rPr lang="ru-RU" sz="2400" dirty="0" smtClean="0"/>
              <a:t> – Количество человеко-дней очередных отпусков;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ru-RU" sz="2400" dirty="0" err="1" smtClean="0"/>
              <a:t>Т</a:t>
            </a:r>
            <a:r>
              <a:rPr lang="ru-RU" sz="2400" baseline="-25000" dirty="0" err="1" smtClean="0"/>
              <a:t>яв.ф</a:t>
            </a:r>
            <a:r>
              <a:rPr lang="ru-RU" sz="2400" dirty="0" smtClean="0"/>
              <a:t> = </a:t>
            </a:r>
            <a:r>
              <a:rPr lang="ru-RU" sz="2400" dirty="0" err="1" smtClean="0"/>
              <a:t>Т</a:t>
            </a:r>
            <a:r>
              <a:rPr lang="ru-RU" sz="2400" baseline="-25000" dirty="0" err="1" smtClean="0"/>
              <a:t>мв.ф</a:t>
            </a:r>
            <a:r>
              <a:rPr lang="ru-RU" sz="2400" dirty="0" smtClean="0"/>
              <a:t> – Количество человеко-дней неявок.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11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9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9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9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9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49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9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9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49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59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0883" name="Text Box 3"/>
          <p:cNvSpPr txBox="1">
            <a:spLocks noChangeArrowheads="1"/>
          </p:cNvSpPr>
          <p:nvPr/>
        </p:nvSpPr>
        <p:spPr bwMode="auto">
          <a:xfrm>
            <a:off x="251520" y="44624"/>
            <a:ext cx="87137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b="1" dirty="0" smtClean="0"/>
              <a:t>Баланс рабочего времени в человеко-днях</a:t>
            </a:r>
            <a:endParaRPr lang="ru-RU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12</a:t>
            </a:fld>
            <a:endParaRPr lang="ru-RU" sz="1800" b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1520" y="620688"/>
          <a:ext cx="8712968" cy="6217920"/>
        </p:xfrm>
        <a:graphic>
          <a:graphicData uri="http://schemas.openxmlformats.org/drawingml/2006/table">
            <a:tbl>
              <a:tblPr/>
              <a:tblGrid>
                <a:gridCol w="4356032"/>
                <a:gridCol w="4356936"/>
              </a:tblGrid>
              <a:tr h="3388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Ресурсы</a:t>
                      </a:r>
                      <a:endParaRPr lang="ru-RU" sz="2400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Использование</a:t>
                      </a:r>
                      <a:endParaRPr lang="ru-RU" sz="24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8861">
                <a:tc>
                  <a:txBody>
                    <a:bodyPr/>
                    <a:lstStyle/>
                    <a:p>
                      <a:pPr marL="270510" indent="-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1. Календарный фонд</a:t>
                      </a:r>
                      <a:endParaRPr lang="ru-RU" sz="2400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70510" indent="-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1. Фактически отработано</a:t>
                      </a:r>
                      <a:endParaRPr lang="ru-RU" sz="24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7722">
                <a:tc>
                  <a:txBody>
                    <a:bodyPr/>
                    <a:lstStyle/>
                    <a:p>
                      <a:pPr marL="270510" indent="-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2. Праздничные и выходные дни</a:t>
                      </a:r>
                      <a:endParaRPr lang="ru-RU" sz="2400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70510" indent="-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2. Время, не использованное по уважительным причинам.</a:t>
                      </a:r>
                      <a:endParaRPr lang="ru-RU" sz="24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8861">
                <a:tc>
                  <a:txBody>
                    <a:bodyPr/>
                    <a:lstStyle/>
                    <a:p>
                      <a:pPr marL="270510" indent="-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3. Табельный фонд (стр. 1 - стр. 2)</a:t>
                      </a:r>
                      <a:endParaRPr lang="ru-RU" sz="2400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70510" indent="-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В том числе:</a:t>
                      </a:r>
                      <a:endParaRPr lang="ru-RU" sz="24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8861">
                <a:tc>
                  <a:txBody>
                    <a:bodyPr/>
                    <a:lstStyle/>
                    <a:p>
                      <a:pPr marL="270510" indent="-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4. Очередные отпуска</a:t>
                      </a:r>
                      <a:endParaRPr lang="ru-RU" sz="2400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0850" indent="-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по болезни</a:t>
                      </a:r>
                      <a:endParaRPr lang="ru-RU" sz="24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7722">
                <a:tc>
                  <a:txBody>
                    <a:bodyPr/>
                    <a:lstStyle/>
                    <a:p>
                      <a:pPr marL="270510" indent="-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5. Максимально возможный фонд </a:t>
                      </a:r>
                      <a:endParaRPr lang="ru-RU" sz="2400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27051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(стр. 3 ‑ стр. 4)</a:t>
                      </a:r>
                      <a:endParaRPr lang="ru-RU" sz="2400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0850" indent="-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отпуска по учебе</a:t>
                      </a:r>
                      <a:endParaRPr lang="ru-RU" sz="24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8861">
                <a:tc>
                  <a:txBody>
                    <a:bodyPr/>
                    <a:lstStyle/>
                    <a:p>
                      <a:pPr marL="270510" indent="-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spc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0850" indent="-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прочие неявки, предусмотренные законам</a:t>
                      </a:r>
                      <a:endParaRPr lang="ru-RU" sz="2400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8861">
                <a:tc>
                  <a:txBody>
                    <a:bodyPr/>
                    <a:lstStyle/>
                    <a:p>
                      <a:pPr marL="270510" indent="-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spc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70510" indent="-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3. Потери рабочего времени</a:t>
                      </a:r>
                      <a:endParaRPr lang="ru-RU" sz="2400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8861">
                <a:tc>
                  <a:txBody>
                    <a:bodyPr/>
                    <a:lstStyle/>
                    <a:p>
                      <a:pPr marL="270510" indent="-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spc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70510" indent="-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В том числе:</a:t>
                      </a:r>
                      <a:endParaRPr lang="ru-RU" sz="2400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8861">
                <a:tc>
                  <a:txBody>
                    <a:bodyPr/>
                    <a:lstStyle/>
                    <a:p>
                      <a:pPr marL="270510" indent="-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spc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0850" indent="-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целодневные простои</a:t>
                      </a:r>
                      <a:endParaRPr lang="ru-RU" sz="2400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8861">
                <a:tc>
                  <a:txBody>
                    <a:bodyPr/>
                    <a:lstStyle/>
                    <a:p>
                      <a:pPr marL="270510" indent="-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spc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0850" indent="-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прогулы</a:t>
                      </a:r>
                      <a:endParaRPr lang="ru-RU" sz="2400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8861">
                <a:tc>
                  <a:txBody>
                    <a:bodyPr/>
                    <a:lstStyle/>
                    <a:p>
                      <a:pPr marL="270510" indent="-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spc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0850" indent="-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неявки с разрешения администрации</a:t>
                      </a:r>
                      <a:endParaRPr lang="ru-RU" sz="2400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8861">
                <a:tc>
                  <a:txBody>
                    <a:bodyPr/>
                    <a:lstStyle/>
                    <a:p>
                      <a:pPr marL="270510" indent="-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spc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0850" indent="-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забастовки</a:t>
                      </a:r>
                      <a:endParaRPr lang="ru-RU" sz="2400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7722">
                <a:tc>
                  <a:txBody>
                    <a:bodyPr/>
                    <a:lstStyle/>
                    <a:p>
                      <a:pPr marL="270510" indent="-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spc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70510" indent="-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4. Максимально возможный фонд </a:t>
                      </a:r>
                      <a:endParaRPr lang="ru-RU" sz="2400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60680" indent="-9017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(стр. 1 + стр. 2 + стр. 3)</a:t>
                      </a:r>
                      <a:endParaRPr lang="ru-RU" sz="2400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2931" name="Text Box 3"/>
          <p:cNvSpPr txBox="1">
            <a:spLocks noChangeArrowheads="1"/>
          </p:cNvSpPr>
          <p:nvPr/>
        </p:nvSpPr>
        <p:spPr bwMode="auto">
          <a:xfrm>
            <a:off x="250825" y="523875"/>
            <a:ext cx="871378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2400" i="1" dirty="0" smtClean="0"/>
              <a:t>Коэффициент использования рабочего периода</a:t>
            </a:r>
            <a:r>
              <a:rPr lang="ru-RU" sz="2400" dirty="0" smtClean="0"/>
              <a:t> (К</a:t>
            </a:r>
            <a:r>
              <a:rPr lang="ru-RU" sz="2400" baseline="-25000" dirty="0" smtClean="0"/>
              <a:t>пер</a:t>
            </a:r>
            <a:r>
              <a:rPr lang="ru-RU" sz="2400" dirty="0" smtClean="0"/>
              <a:t>) характеризует использование этого периода по числу дней работы в среднем на одного работника и представляет собой соотношение средней фактической (   ) и нормальной продолжительности рабочего периода (          ):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где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13</a:t>
            </a:fld>
            <a:endParaRPr lang="ru-RU" sz="1800" b="1" dirty="0"/>
          </a:p>
        </p:txBody>
      </p:sp>
      <p:graphicFrame>
        <p:nvGraphicFramePr>
          <p:cNvPr id="265217" name="Object 1"/>
          <p:cNvGraphicFramePr>
            <a:graphicFrameLocks noChangeAspect="1"/>
          </p:cNvGraphicFramePr>
          <p:nvPr/>
        </p:nvGraphicFramePr>
        <p:xfrm>
          <a:off x="7524328" y="1844823"/>
          <a:ext cx="720080" cy="472553"/>
        </p:xfrm>
        <a:graphic>
          <a:graphicData uri="http://schemas.openxmlformats.org/presentationml/2006/ole">
            <p:oleObj spid="_x0000_s265217" name="Equation" r:id="rId3" imgW="406080" imgH="266400" progId="Equation.DSMT4">
              <p:embed/>
            </p:oleObj>
          </a:graphicData>
        </a:graphic>
      </p:graphicFrame>
      <p:graphicFrame>
        <p:nvGraphicFramePr>
          <p:cNvPr id="265218" name="Object 2"/>
          <p:cNvGraphicFramePr>
            <a:graphicFrameLocks noChangeAspect="1"/>
          </p:cNvGraphicFramePr>
          <p:nvPr/>
        </p:nvGraphicFramePr>
        <p:xfrm>
          <a:off x="7840826" y="2348880"/>
          <a:ext cx="772914" cy="523587"/>
        </p:xfrm>
        <a:graphic>
          <a:graphicData uri="http://schemas.openxmlformats.org/presentationml/2006/ole">
            <p:oleObj spid="_x0000_s265218" name="Equation" r:id="rId4" imgW="393480" imgH="266400" progId="Equation.DSMT4">
              <p:embed/>
            </p:oleObj>
          </a:graphicData>
        </a:graphic>
      </p:graphicFrame>
      <p:graphicFrame>
        <p:nvGraphicFramePr>
          <p:cNvPr id="265219" name="Object 3"/>
          <p:cNvGraphicFramePr>
            <a:graphicFrameLocks noChangeAspect="1"/>
          </p:cNvGraphicFramePr>
          <p:nvPr/>
        </p:nvGraphicFramePr>
        <p:xfrm>
          <a:off x="2958049" y="3068960"/>
          <a:ext cx="3702183" cy="800472"/>
        </p:xfrm>
        <a:graphic>
          <a:graphicData uri="http://schemas.openxmlformats.org/presentationml/2006/ole">
            <p:oleObj spid="_x0000_s265219" name="Equation" r:id="rId5" imgW="1409400" imgH="304560" progId="Equation.DSMT4">
              <p:embed/>
            </p:oleObj>
          </a:graphicData>
        </a:graphic>
      </p:graphicFrame>
      <p:graphicFrame>
        <p:nvGraphicFramePr>
          <p:cNvPr id="265220" name="Object 4"/>
          <p:cNvGraphicFramePr>
            <a:graphicFrameLocks noChangeAspect="1"/>
          </p:cNvGraphicFramePr>
          <p:nvPr/>
        </p:nvGraphicFramePr>
        <p:xfrm>
          <a:off x="1259632" y="4077072"/>
          <a:ext cx="3213357" cy="648072"/>
        </p:xfrm>
        <a:graphic>
          <a:graphicData uri="http://schemas.openxmlformats.org/presentationml/2006/ole">
            <p:oleObj spid="_x0000_s265220" name="Equation" r:id="rId6" imgW="1511280" imgH="304560" progId="Equation.DSMT4">
              <p:embed/>
            </p:oleObj>
          </a:graphicData>
        </a:graphic>
      </p:graphicFrame>
      <p:graphicFrame>
        <p:nvGraphicFramePr>
          <p:cNvPr id="265221" name="Object 5"/>
          <p:cNvGraphicFramePr>
            <a:graphicFrameLocks noChangeAspect="1"/>
          </p:cNvGraphicFramePr>
          <p:nvPr/>
        </p:nvGraphicFramePr>
        <p:xfrm>
          <a:off x="1331639" y="4941168"/>
          <a:ext cx="4752529" cy="570304"/>
        </p:xfrm>
        <a:graphic>
          <a:graphicData uri="http://schemas.openxmlformats.org/presentationml/2006/ole">
            <p:oleObj spid="_x0000_s265221" name="Equation" r:id="rId7" imgW="2222280" imgH="2664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65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65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5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5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65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65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65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1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3955" name="Text Box 3"/>
          <p:cNvSpPr txBox="1">
            <a:spLocks noChangeArrowheads="1"/>
          </p:cNvSpPr>
          <p:nvPr/>
        </p:nvSpPr>
        <p:spPr bwMode="auto">
          <a:xfrm>
            <a:off x="251520" y="116632"/>
            <a:ext cx="864235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ru-RU" sz="2400" i="1" dirty="0" smtClean="0"/>
              <a:t>Коэффициент использования рабочего дня</a:t>
            </a:r>
            <a:r>
              <a:rPr lang="ru-RU" sz="2400" dirty="0" smtClean="0"/>
              <a:t> (К</a:t>
            </a:r>
            <a:r>
              <a:rPr lang="ru-RU" sz="2400" baseline="-25000" dirty="0" smtClean="0"/>
              <a:t>дн</a:t>
            </a:r>
            <a:r>
              <a:rPr lang="ru-RU" sz="2400" dirty="0" smtClean="0"/>
              <a:t>) определяется как отношение средней фактической продолжительности рабочего дня (    ) к нормальной           (        ) его продолжительности: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где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14</a:t>
            </a:fld>
            <a:endParaRPr lang="ru-RU" sz="1800" b="1" dirty="0"/>
          </a:p>
        </p:txBody>
      </p:sp>
      <p:graphicFrame>
        <p:nvGraphicFramePr>
          <p:cNvPr id="264193" name="Object 1"/>
          <p:cNvGraphicFramePr>
            <a:graphicFrameLocks noChangeAspect="1"/>
          </p:cNvGraphicFramePr>
          <p:nvPr/>
        </p:nvGraphicFramePr>
        <p:xfrm>
          <a:off x="5724128" y="819331"/>
          <a:ext cx="720080" cy="521437"/>
        </p:xfrm>
        <a:graphic>
          <a:graphicData uri="http://schemas.openxmlformats.org/presentationml/2006/ole">
            <p:oleObj spid="_x0000_s264193" name="Equation" r:id="rId3" imgW="368280" imgH="266400" progId="Equation.DSMT4">
              <p:embed/>
            </p:oleObj>
          </a:graphicData>
        </a:graphic>
      </p:graphicFrame>
      <p:graphicFrame>
        <p:nvGraphicFramePr>
          <p:cNvPr id="264194" name="Object 2"/>
          <p:cNvGraphicFramePr>
            <a:graphicFrameLocks noChangeAspect="1"/>
          </p:cNvGraphicFramePr>
          <p:nvPr/>
        </p:nvGraphicFramePr>
        <p:xfrm>
          <a:off x="395536" y="1269322"/>
          <a:ext cx="681856" cy="487040"/>
        </p:xfrm>
        <a:graphic>
          <a:graphicData uri="http://schemas.openxmlformats.org/presentationml/2006/ole">
            <p:oleObj spid="_x0000_s264194" name="Equation" r:id="rId4" imgW="355320" imgH="253800" progId="Equation.DSMT4">
              <p:embed/>
            </p:oleObj>
          </a:graphicData>
        </a:graphic>
      </p:graphicFrame>
      <p:graphicFrame>
        <p:nvGraphicFramePr>
          <p:cNvPr id="264195" name="Object 3"/>
          <p:cNvGraphicFramePr>
            <a:graphicFrameLocks noChangeAspect="1"/>
          </p:cNvGraphicFramePr>
          <p:nvPr/>
        </p:nvGraphicFramePr>
        <p:xfrm>
          <a:off x="3100993" y="1700808"/>
          <a:ext cx="3487231" cy="794122"/>
        </p:xfrm>
        <a:graphic>
          <a:graphicData uri="http://schemas.openxmlformats.org/presentationml/2006/ole">
            <p:oleObj spid="_x0000_s264195" name="Equation" r:id="rId5" imgW="1282680" imgH="291960" progId="Equation.DSMT4">
              <p:embed/>
            </p:oleObj>
          </a:graphicData>
        </a:graphic>
      </p:graphicFrame>
      <p:graphicFrame>
        <p:nvGraphicFramePr>
          <p:cNvPr id="264196" name="Object 4"/>
          <p:cNvGraphicFramePr>
            <a:graphicFrameLocks noChangeAspect="1"/>
          </p:cNvGraphicFramePr>
          <p:nvPr/>
        </p:nvGraphicFramePr>
        <p:xfrm>
          <a:off x="899592" y="2628528"/>
          <a:ext cx="3287520" cy="584448"/>
        </p:xfrm>
        <a:graphic>
          <a:graphicData uri="http://schemas.openxmlformats.org/presentationml/2006/ole">
            <p:oleObj spid="_x0000_s264196" name="Equation" r:id="rId6" imgW="1714320" imgH="304560" progId="Equation.DSMT4">
              <p:embed/>
            </p:oleObj>
          </a:graphicData>
        </a:graphic>
      </p:graphicFrame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251520" y="3334340"/>
            <a:ext cx="864235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ru-RU" sz="2400" i="1" dirty="0" smtClean="0"/>
              <a:t>Интегральный коэффициент использования рабочего времени</a:t>
            </a:r>
            <a:r>
              <a:rPr lang="ru-RU" sz="2400" dirty="0" smtClean="0"/>
              <a:t> за период (К</a:t>
            </a:r>
            <a:r>
              <a:rPr lang="ru-RU" sz="2400" baseline="-25000" dirty="0" smtClean="0"/>
              <a:t>пер.ч</a:t>
            </a:r>
            <a:r>
              <a:rPr lang="ru-RU" sz="2400" dirty="0" smtClean="0"/>
              <a:t>) характеризует использование этого периода по числу часов работы в среднем на одного списочного работника и представляет собой соотношение средней фактической (   ) и нормальной (   ) продолжительности рабочего периода в часах: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где</a:t>
            </a:r>
            <a:endParaRPr lang="ru-RU" sz="2400" dirty="0"/>
          </a:p>
        </p:txBody>
      </p:sp>
      <p:graphicFrame>
        <p:nvGraphicFramePr>
          <p:cNvPr id="264204" name="Object 12"/>
          <p:cNvGraphicFramePr>
            <a:graphicFrameLocks noChangeAspect="1"/>
          </p:cNvGraphicFramePr>
          <p:nvPr/>
        </p:nvGraphicFramePr>
        <p:xfrm>
          <a:off x="4053430" y="4811666"/>
          <a:ext cx="884670" cy="476361"/>
        </p:xfrm>
        <a:graphic>
          <a:graphicData uri="http://schemas.openxmlformats.org/presentationml/2006/ole">
            <p:oleObj spid="_x0000_s264204" name="Equation" r:id="rId7" imgW="495000" imgH="266400" progId="Equation.DSMT4">
              <p:embed/>
            </p:oleObj>
          </a:graphicData>
        </a:graphic>
      </p:graphicFrame>
      <p:graphicFrame>
        <p:nvGraphicFramePr>
          <p:cNvPr id="264205" name="Object 13"/>
          <p:cNvGraphicFramePr>
            <a:graphicFrameLocks noChangeAspect="1"/>
          </p:cNvGraphicFramePr>
          <p:nvPr/>
        </p:nvGraphicFramePr>
        <p:xfrm>
          <a:off x="7913396" y="4878551"/>
          <a:ext cx="792088" cy="437733"/>
        </p:xfrm>
        <a:graphic>
          <a:graphicData uri="http://schemas.openxmlformats.org/presentationml/2006/ole">
            <p:oleObj spid="_x0000_s264205" name="Equation" r:id="rId8" imgW="482400" imgH="266400" progId="Equation.DSMT4">
              <p:embed/>
            </p:oleObj>
          </a:graphicData>
        </a:graphic>
      </p:graphicFrame>
      <p:graphicFrame>
        <p:nvGraphicFramePr>
          <p:cNvPr id="264206" name="Object 14"/>
          <p:cNvGraphicFramePr>
            <a:graphicFrameLocks noChangeAspect="1"/>
          </p:cNvGraphicFramePr>
          <p:nvPr/>
        </p:nvGraphicFramePr>
        <p:xfrm>
          <a:off x="3047831" y="5517232"/>
          <a:ext cx="3900433" cy="720080"/>
        </p:xfrm>
        <a:graphic>
          <a:graphicData uri="http://schemas.openxmlformats.org/presentationml/2006/ole">
            <p:oleObj spid="_x0000_s264206" name="Equation" r:id="rId9" imgW="1650960" imgH="304560" progId="Equation.DSMT4">
              <p:embed/>
            </p:oleObj>
          </a:graphicData>
        </a:graphic>
      </p:graphicFrame>
      <p:graphicFrame>
        <p:nvGraphicFramePr>
          <p:cNvPr id="264207" name="Object 15"/>
          <p:cNvGraphicFramePr>
            <a:graphicFrameLocks noChangeAspect="1"/>
          </p:cNvGraphicFramePr>
          <p:nvPr/>
        </p:nvGraphicFramePr>
        <p:xfrm>
          <a:off x="899592" y="6192688"/>
          <a:ext cx="3129302" cy="620688"/>
        </p:xfrm>
        <a:graphic>
          <a:graphicData uri="http://schemas.openxmlformats.org/presentationml/2006/ole">
            <p:oleObj spid="_x0000_s264207" name="Equation" r:id="rId10" imgW="1536480" imgH="304560" progId="Equation.DSMT4">
              <p:embed/>
            </p:oleObj>
          </a:graphicData>
        </a:graphic>
      </p:graphicFrame>
      <p:graphicFrame>
        <p:nvGraphicFramePr>
          <p:cNvPr id="264208" name="Object 16"/>
          <p:cNvGraphicFramePr>
            <a:graphicFrameLocks noChangeAspect="1"/>
          </p:cNvGraphicFramePr>
          <p:nvPr/>
        </p:nvGraphicFramePr>
        <p:xfrm>
          <a:off x="4644007" y="6237312"/>
          <a:ext cx="3096345" cy="551045"/>
        </p:xfrm>
        <a:graphic>
          <a:graphicData uri="http://schemas.openxmlformats.org/presentationml/2006/ole">
            <p:oleObj spid="_x0000_s264208" name="Equation" r:id="rId11" imgW="1498320" imgH="2664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3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3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39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3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64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64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64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4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4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64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4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4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64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64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642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64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4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642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4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64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64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64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4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5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4979" name="Text Box 3"/>
          <p:cNvSpPr txBox="1">
            <a:spLocks noChangeArrowheads="1"/>
          </p:cNvSpPr>
          <p:nvPr/>
        </p:nvSpPr>
        <p:spPr bwMode="auto">
          <a:xfrm>
            <a:off x="250825" y="871214"/>
            <a:ext cx="8642350" cy="4502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ts val="1800"/>
              </a:spcBef>
            </a:pPr>
            <a:r>
              <a:rPr lang="ru-RU" sz="2400" dirty="0" smtClean="0"/>
              <a:t>Различают </a:t>
            </a:r>
            <a:r>
              <a:rPr lang="ru-RU" sz="2400" i="1" dirty="0" smtClean="0"/>
              <a:t>трудовые конфликты без остановки работы</a:t>
            </a:r>
            <a:r>
              <a:rPr lang="ru-RU" sz="2400" dirty="0" smtClean="0"/>
              <a:t> (разрешаются за столом переговоров) и </a:t>
            </a:r>
            <a:r>
              <a:rPr lang="ru-RU" sz="2400" i="1" dirty="0" smtClean="0"/>
              <a:t>с остановкой работы</a:t>
            </a:r>
            <a:r>
              <a:rPr lang="ru-RU" sz="2400" dirty="0" smtClean="0"/>
              <a:t>. К последним относятся </a:t>
            </a:r>
            <a:r>
              <a:rPr lang="ru-RU" sz="2400" i="1" dirty="0" smtClean="0"/>
              <a:t>забастовки</a:t>
            </a:r>
            <a:r>
              <a:rPr lang="ru-RU" sz="2400" dirty="0" smtClean="0"/>
              <a:t> и </a:t>
            </a:r>
            <a:r>
              <a:rPr lang="ru-RU" sz="2400" i="1" dirty="0" smtClean="0"/>
              <a:t>локауты</a:t>
            </a:r>
            <a:r>
              <a:rPr lang="ru-RU" sz="2400" dirty="0" smtClean="0"/>
              <a:t>. </a:t>
            </a:r>
          </a:p>
          <a:p>
            <a:pPr algn="just">
              <a:lnSpc>
                <a:spcPct val="120000"/>
              </a:lnSpc>
              <a:spcBef>
                <a:spcPts val="1800"/>
              </a:spcBef>
            </a:pPr>
            <a:r>
              <a:rPr lang="ru-RU" sz="2400" i="1" dirty="0" smtClean="0"/>
              <a:t>Забастовка</a:t>
            </a:r>
            <a:r>
              <a:rPr lang="ru-RU" sz="2400" dirty="0" smtClean="0"/>
              <a:t> ‑ это временное прекращение работы с выражением своих требований и недовольства либо с поддержкой других работников. </a:t>
            </a:r>
          </a:p>
          <a:p>
            <a:pPr algn="just">
              <a:lnSpc>
                <a:spcPct val="120000"/>
              </a:lnSpc>
              <a:spcBef>
                <a:spcPts val="1800"/>
              </a:spcBef>
            </a:pPr>
            <a:r>
              <a:rPr lang="ru-RU" sz="2400" i="1" dirty="0" smtClean="0"/>
              <a:t>Локаут</a:t>
            </a:r>
            <a:r>
              <a:rPr lang="ru-RU" sz="2400" dirty="0" smtClean="0"/>
              <a:t> ‑ это полное или частичное закрытие одного или нескольких мест работы с целью навязать свои требования или противодействовать другим. 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15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79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03" name="Text Box 3"/>
          <p:cNvSpPr txBox="1">
            <a:spLocks noChangeArrowheads="1"/>
          </p:cNvSpPr>
          <p:nvPr/>
        </p:nvSpPr>
        <p:spPr bwMode="auto">
          <a:xfrm>
            <a:off x="250825" y="332656"/>
            <a:ext cx="8642350" cy="601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ts val="1800"/>
              </a:spcBef>
            </a:pPr>
            <a:r>
              <a:rPr lang="ru-RU" sz="2400" dirty="0" smtClean="0"/>
              <a:t>Показатели для характеристики трудовых конфликтов:</a:t>
            </a:r>
          </a:p>
          <a:p>
            <a:pPr algn="ctr">
              <a:lnSpc>
                <a:spcPct val="130000"/>
              </a:lnSpc>
              <a:spcBef>
                <a:spcPts val="1800"/>
              </a:spcBef>
            </a:pPr>
            <a:r>
              <a:rPr lang="ru-RU" sz="2400" dirty="0" smtClean="0"/>
              <a:t>Средние потери рабочего времени одним работником в конфликте = (Потери рабочего времени в результате конфликтов)/(Средняя списочная численность работников);</a:t>
            </a:r>
          </a:p>
          <a:p>
            <a:pPr algn="ctr">
              <a:lnSpc>
                <a:spcPct val="130000"/>
              </a:lnSpc>
              <a:spcBef>
                <a:spcPts val="1800"/>
              </a:spcBef>
            </a:pPr>
            <a:r>
              <a:rPr lang="ru-RU" sz="2400" dirty="0" smtClean="0"/>
              <a:t>Средняя длительность одного конфликта = (Потери рабочего времени в результате конфликтов)/(Число конфликтов);</a:t>
            </a:r>
          </a:p>
          <a:p>
            <a:pPr algn="ctr">
              <a:lnSpc>
                <a:spcPct val="130000"/>
              </a:lnSpc>
              <a:spcBef>
                <a:spcPts val="1800"/>
              </a:spcBef>
            </a:pPr>
            <a:r>
              <a:rPr lang="ru-RU" sz="2400" dirty="0" smtClean="0"/>
              <a:t>Коэффициент участия в трудовых конфликтах = (Число вовлеченных в конфликт работников)/(Средняя списочная численность работников).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16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7027" name="Text Box 3"/>
          <p:cNvSpPr txBox="1">
            <a:spLocks noChangeArrowheads="1"/>
          </p:cNvSpPr>
          <p:nvPr/>
        </p:nvSpPr>
        <p:spPr bwMode="auto">
          <a:xfrm>
            <a:off x="179388" y="509068"/>
            <a:ext cx="8785225" cy="5152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85000"/>
              </a:spcBef>
            </a:pPr>
            <a:r>
              <a:rPr lang="ru-RU" sz="2400" dirty="0" smtClean="0"/>
              <a:t>Производительность характеризует соотношение результатов производства и затрат живого труда, а экономическая эффективность ‑ отношение результатов производства к затратам живого и овеществленного труда. </a:t>
            </a:r>
          </a:p>
          <a:p>
            <a:pPr algn="just">
              <a:lnSpc>
                <a:spcPct val="120000"/>
              </a:lnSpc>
              <a:spcBef>
                <a:spcPct val="85000"/>
              </a:spcBef>
            </a:pPr>
            <a:r>
              <a:rPr lang="ru-RU" sz="2400" dirty="0" smtClean="0"/>
              <a:t>Затраты живого труда выражаются показателями либо среднесписочной численности работников, либо числа отработанных человеко-часов.</a:t>
            </a:r>
          </a:p>
          <a:p>
            <a:pPr algn="just">
              <a:lnSpc>
                <a:spcPct val="120000"/>
              </a:lnSpc>
              <a:spcBef>
                <a:spcPct val="85000"/>
              </a:spcBef>
            </a:pPr>
            <a:r>
              <a:rPr lang="ru-RU" sz="2400" dirty="0" smtClean="0"/>
              <a:t>В качестве показателей результатов производства используются натуральные, условно-натуральные и стоимостные показатели продукции.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17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27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8051" name="Text Box 3"/>
          <p:cNvSpPr txBox="1">
            <a:spLocks noChangeArrowheads="1"/>
          </p:cNvSpPr>
          <p:nvPr/>
        </p:nvSpPr>
        <p:spPr bwMode="auto">
          <a:xfrm>
            <a:off x="179388" y="116632"/>
            <a:ext cx="8785225" cy="6660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70000"/>
              </a:spcBef>
            </a:pPr>
            <a:r>
              <a:rPr lang="ru-RU" sz="2200" dirty="0" smtClean="0"/>
              <a:t>Показатели производительности в стоимостном выражении зависят от выбора показателя продукции и затрат труда. В качестве показателей продукции могут быть использованы валовой выпуск продукции, валовая конечная продукция, чистая продукция, валовая добавленная стоимость, чистая добавленная стоимость.</a:t>
            </a:r>
          </a:p>
          <a:p>
            <a:pPr algn="just">
              <a:spcBef>
                <a:spcPct val="70000"/>
              </a:spcBef>
            </a:pPr>
            <a:r>
              <a:rPr lang="ru-RU" sz="2200" b="1" i="1" dirty="0" smtClean="0"/>
              <a:t>Валовой выпуск</a:t>
            </a:r>
            <a:r>
              <a:rPr lang="ru-RU" sz="2200" dirty="0" smtClean="0"/>
              <a:t> включает в себя стоимость товарной продукции по ценам реализации, стоимость произведенного оборудования для собственных нужд и капитального строительства хозяйственным способом, а также прирост незавершенного производства и незавершенного строительства, прирост готовой продукции и полуфабрикатов на складах предприятий.</a:t>
            </a:r>
          </a:p>
          <a:p>
            <a:pPr algn="just">
              <a:spcBef>
                <a:spcPct val="70000"/>
              </a:spcBef>
            </a:pPr>
            <a:r>
              <a:rPr lang="ru-RU" sz="2200" b="1" i="1" dirty="0" smtClean="0"/>
              <a:t>Валовая конечная продукция </a:t>
            </a:r>
            <a:r>
              <a:rPr lang="ru-RU" sz="2200" dirty="0" smtClean="0"/>
              <a:t>- стоимость продукции, предназначенной для отпуска за пределы предприятия или отрасли. По своему содержанию этот показатель соответствует показателю товарной продукции, исчисленному по заводскому или отраслевому методу.</a:t>
            </a:r>
            <a:endParaRPr lang="ru-RU" sz="22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18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051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9075" name="Text Box 3"/>
          <p:cNvSpPr txBox="1">
            <a:spLocks noChangeArrowheads="1"/>
          </p:cNvSpPr>
          <p:nvPr/>
        </p:nvSpPr>
        <p:spPr bwMode="auto">
          <a:xfrm>
            <a:off x="179388" y="352425"/>
            <a:ext cx="8785225" cy="574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105000"/>
              </a:spcBef>
            </a:pPr>
            <a:r>
              <a:rPr lang="ru-RU" sz="2400" b="1" i="1" dirty="0" smtClean="0"/>
              <a:t>Чистая продукция</a:t>
            </a:r>
            <a:r>
              <a:rPr lang="ru-RU" sz="2400" dirty="0" smtClean="0"/>
              <a:t> определяется как стоимость валового выпуска за вычетом стоимости затрат всех факторов производства (кроме затрат труда).</a:t>
            </a:r>
          </a:p>
          <a:p>
            <a:pPr algn="just">
              <a:lnSpc>
                <a:spcPct val="120000"/>
              </a:lnSpc>
              <a:spcBef>
                <a:spcPct val="105000"/>
              </a:spcBef>
            </a:pPr>
            <a:r>
              <a:rPr lang="ru-RU" sz="2400" dirty="0" smtClean="0"/>
              <a:t>Широко используется в статистике для расчета производительности показатель </a:t>
            </a:r>
            <a:r>
              <a:rPr lang="ru-RU" sz="2400" b="1" dirty="0" smtClean="0"/>
              <a:t>валовой добавленной стоимости</a:t>
            </a:r>
            <a:r>
              <a:rPr lang="ru-RU" sz="2400" dirty="0" smtClean="0"/>
              <a:t>, определяемой как стоимость валового выпуска за вычетом стоимости промежуточного потребления.</a:t>
            </a:r>
          </a:p>
          <a:p>
            <a:pPr algn="just">
              <a:lnSpc>
                <a:spcPct val="120000"/>
              </a:lnSpc>
              <a:spcBef>
                <a:spcPct val="105000"/>
              </a:spcBef>
            </a:pPr>
            <a:r>
              <a:rPr lang="ru-RU" sz="2400" dirty="0" smtClean="0"/>
              <a:t>То же можно сказать и о показателе </a:t>
            </a:r>
            <a:r>
              <a:rPr lang="ru-RU" sz="2400" b="1" dirty="0" smtClean="0"/>
              <a:t>чистой добавленной стоимости</a:t>
            </a:r>
            <a:r>
              <a:rPr lang="ru-RU" sz="2400" dirty="0" smtClean="0"/>
              <a:t>, представляющей собой разность между валовой добавленной стоимостью и величиной потребления основного капитала.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19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3190" name="Text Box 6"/>
          <p:cNvSpPr txBox="1">
            <a:spLocks noChangeArrowheads="1"/>
          </p:cNvSpPr>
          <p:nvPr/>
        </p:nvSpPr>
        <p:spPr bwMode="auto">
          <a:xfrm>
            <a:off x="250825" y="706626"/>
            <a:ext cx="8642350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800"/>
              </a:spcBef>
            </a:pPr>
            <a:r>
              <a:rPr lang="ru-RU" sz="2400" dirty="0" smtClean="0"/>
              <a:t>В соответствии с международными стандартами в статистике труда принято выделять следующие разделы:</a:t>
            </a:r>
          </a:p>
          <a:p>
            <a:pPr lvl="0" algn="just">
              <a:spcBef>
                <a:spcPts val="1800"/>
              </a:spcBef>
              <a:buFont typeface="Wingdings" pitchFamily="2" charset="2"/>
              <a:buChar char="Ø"/>
            </a:pPr>
            <a:r>
              <a:rPr lang="ru-RU" sz="2400" dirty="0" smtClean="0"/>
              <a:t>статистика экономически активного населения, занятости и безработицы;</a:t>
            </a:r>
          </a:p>
          <a:p>
            <a:pPr lvl="0" algn="just">
              <a:spcBef>
                <a:spcPts val="1800"/>
              </a:spcBef>
              <a:buFont typeface="Wingdings" pitchFamily="2" charset="2"/>
              <a:buChar char="Ø"/>
            </a:pPr>
            <a:r>
              <a:rPr lang="ru-RU" sz="2400" dirty="0" smtClean="0"/>
              <a:t>статистика использования рабочего времени; </a:t>
            </a:r>
          </a:p>
          <a:p>
            <a:pPr lvl="0" algn="just">
              <a:spcBef>
                <a:spcPts val="1800"/>
              </a:spcBef>
              <a:buFont typeface="Wingdings" pitchFamily="2" charset="2"/>
              <a:buChar char="Ø"/>
            </a:pPr>
            <a:r>
              <a:rPr lang="ru-RU" sz="2400" dirty="0" smtClean="0"/>
              <a:t>статистика производительности труда; </a:t>
            </a:r>
          </a:p>
          <a:p>
            <a:pPr lvl="0" algn="just">
              <a:spcBef>
                <a:spcPts val="1800"/>
              </a:spcBef>
              <a:buFont typeface="Wingdings" pitchFamily="2" charset="2"/>
              <a:buChar char="Ø"/>
            </a:pPr>
            <a:r>
              <a:rPr lang="ru-RU" sz="2400" dirty="0" smtClean="0"/>
              <a:t>статистика стоимости рабочей силы и заработной платы; </a:t>
            </a:r>
          </a:p>
          <a:p>
            <a:pPr lvl="0" algn="just">
              <a:spcBef>
                <a:spcPts val="1800"/>
              </a:spcBef>
              <a:buFont typeface="Wingdings" pitchFamily="2" charset="2"/>
              <a:buChar char="Ø"/>
            </a:pPr>
            <a:r>
              <a:rPr lang="ru-RU" sz="2400" dirty="0" smtClean="0"/>
              <a:t>статистика трудовых конфликтов;</a:t>
            </a:r>
          </a:p>
          <a:p>
            <a:pPr lvl="0" algn="just">
              <a:spcBef>
                <a:spcPts val="1800"/>
              </a:spcBef>
              <a:buFont typeface="Wingdings" pitchFamily="2" charset="2"/>
              <a:buChar char="Ø"/>
            </a:pPr>
            <a:r>
              <a:rPr lang="ru-RU" sz="2400" dirty="0" smtClean="0"/>
              <a:t>статистика производственного травматизма и профессиональных заболеваний.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3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3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3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3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3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3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31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31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31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31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31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31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31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31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31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31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31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31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0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0099" name="Text Box 3"/>
          <p:cNvSpPr txBox="1">
            <a:spLocks noChangeArrowheads="1"/>
          </p:cNvSpPr>
          <p:nvPr/>
        </p:nvSpPr>
        <p:spPr bwMode="auto">
          <a:xfrm>
            <a:off x="250825" y="930275"/>
            <a:ext cx="8642350" cy="4363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ts val="1800"/>
              </a:spcBef>
            </a:pPr>
            <a:r>
              <a:rPr lang="ru-RU" sz="2400" dirty="0" smtClean="0"/>
              <a:t>Чтобы определить затраты труда, применяют два варианта: </a:t>
            </a:r>
          </a:p>
          <a:p>
            <a:pPr algn="just">
              <a:lnSpc>
                <a:spcPct val="150000"/>
              </a:lnSpc>
              <a:spcBef>
                <a:spcPts val="1800"/>
              </a:spcBef>
            </a:pPr>
            <a:r>
              <a:rPr lang="ru-RU" sz="2400" dirty="0" smtClean="0"/>
              <a:t>1) взвешивают время, отработанное в данной отрасли, по часовой ставке заработной платы данной категории работников до вычета налогов; </a:t>
            </a:r>
          </a:p>
          <a:p>
            <a:pPr algn="just">
              <a:lnSpc>
                <a:spcPct val="150000"/>
              </a:lnSpc>
              <a:spcBef>
                <a:spcPts val="1800"/>
              </a:spcBef>
            </a:pPr>
            <a:r>
              <a:rPr lang="ru-RU" sz="2400" dirty="0" smtClean="0"/>
              <a:t>2) суммируют отработанное время, игнорируя его качественную неоднородность. 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20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099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1123" name="Text Box 3"/>
          <p:cNvSpPr txBox="1">
            <a:spLocks noChangeArrowheads="1"/>
          </p:cNvSpPr>
          <p:nvPr/>
        </p:nvSpPr>
        <p:spPr bwMode="auto">
          <a:xfrm>
            <a:off x="179388" y="-27384"/>
            <a:ext cx="87852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400" b="1" dirty="0" smtClean="0"/>
              <a:t>Система показателей производительности труда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63540" y="6568564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21</a:t>
            </a:fld>
            <a:endParaRPr lang="ru-RU" sz="18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9510" y="551629"/>
          <a:ext cx="8784980" cy="6266319"/>
        </p:xfrm>
        <a:graphic>
          <a:graphicData uri="http://schemas.openxmlformats.org/drawingml/2006/table">
            <a:tbl>
              <a:tblPr/>
              <a:tblGrid>
                <a:gridCol w="720082"/>
                <a:gridCol w="2448272"/>
                <a:gridCol w="2808312"/>
                <a:gridCol w="2808314"/>
              </a:tblGrid>
              <a:tr h="38884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№</a:t>
                      </a:r>
                      <a:r>
                        <a:rPr lang="ru-RU" sz="1400" b="1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/>
                      </a:r>
                      <a:br>
                        <a:rPr lang="ru-RU" sz="1400" b="1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1400" b="1" i="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п/п</a:t>
                      </a:r>
                      <a:endParaRPr lang="ru-RU" sz="16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Показатели</a:t>
                      </a:r>
                      <a:endParaRPr lang="ru-RU" sz="16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Числитель</a:t>
                      </a:r>
                      <a:endParaRPr lang="ru-RU" sz="16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Знаменатель</a:t>
                      </a:r>
                      <a:endParaRPr lang="ru-RU" sz="16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210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1.</a:t>
                      </a:r>
                      <a:endParaRPr lang="ru-RU" sz="16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Натуральные показатели производительности труда</a:t>
                      </a:r>
                      <a:endParaRPr lang="ru-RU" sz="16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Выпуск продукции, в натуральных единицах</a:t>
                      </a:r>
                      <a:endParaRPr lang="ru-RU" sz="16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Затраты труда на выпуск продукции, в единицах времени</a:t>
                      </a:r>
                      <a:endParaRPr lang="ru-RU" sz="16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210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2.</a:t>
                      </a:r>
                      <a:endParaRPr lang="ru-RU" sz="16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Условно-натуральные показатели производительности труда.</a:t>
                      </a:r>
                      <a:endParaRPr lang="ru-RU" sz="16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Выпуск продукции, в условно-натуральных единицах</a:t>
                      </a:r>
                      <a:endParaRPr lang="ru-RU" sz="16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768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3.</a:t>
                      </a:r>
                      <a:endParaRPr lang="ru-RU" sz="16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Стоимостные показатели производительности труда:</a:t>
                      </a:r>
                      <a:endParaRPr lang="ru-RU" sz="16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210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а)</a:t>
                      </a:r>
                      <a:endParaRPr lang="ru-RU" sz="16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валовая производительность труда</a:t>
                      </a:r>
                      <a:endParaRPr lang="ru-RU" sz="16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Валовая добавленная стоимость, валовой выпуск</a:t>
                      </a:r>
                      <a:endParaRPr lang="ru-RU" sz="16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Затраты труда на выпуск продукции, в единицах времени</a:t>
                      </a:r>
                      <a:endParaRPr lang="ru-RU" sz="16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210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б)</a:t>
                      </a:r>
                      <a:endParaRPr lang="ru-RU" sz="16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чистая производительность труда</a:t>
                      </a:r>
                      <a:endParaRPr lang="ru-RU" sz="16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Чистая добавленная стоимость, чистая продукция</a:t>
                      </a:r>
                      <a:endParaRPr lang="ru-RU" sz="16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Затраты труда на выпуск продукции, в единицах времени</a:t>
                      </a:r>
                      <a:endParaRPr lang="ru-RU" sz="16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768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6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Трудовые показатели производительности труда</a:t>
                      </a:r>
                      <a:endParaRPr lang="ru-RU" sz="16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Показатели, обратные трудоемкости продукции</a:t>
                      </a:r>
                      <a:endParaRPr lang="ru-RU" sz="16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2147" name="Text Box 3"/>
          <p:cNvSpPr txBox="1">
            <a:spLocks noChangeArrowheads="1"/>
          </p:cNvSpPr>
          <p:nvPr/>
        </p:nvSpPr>
        <p:spPr bwMode="auto">
          <a:xfrm>
            <a:off x="179388" y="507732"/>
            <a:ext cx="8713787" cy="580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800"/>
              </a:spcBef>
            </a:pPr>
            <a:r>
              <a:rPr lang="ru-RU" sz="2400" dirty="0" smtClean="0"/>
              <a:t>Индивидуальные трудовые индексы производительности определяются по формуле </a:t>
            </a:r>
          </a:p>
          <a:p>
            <a:pPr algn="ctr">
              <a:spcBef>
                <a:spcPts val="1800"/>
              </a:spcBef>
            </a:pPr>
            <a:r>
              <a:rPr lang="ru-RU" sz="2800" i="1" dirty="0" err="1" smtClean="0"/>
              <a:t>L</a:t>
            </a:r>
            <a:r>
              <a:rPr lang="ru-RU" sz="2800" i="1" baseline="-25000" dirty="0" err="1" smtClean="0"/>
              <a:t>w</a:t>
            </a:r>
            <a:r>
              <a:rPr lang="ru-RU" sz="2800" dirty="0" smtClean="0"/>
              <a:t> = </a:t>
            </a:r>
            <a:r>
              <a:rPr lang="ru-RU" sz="2800" i="1" dirty="0" smtClean="0"/>
              <a:t>t</a:t>
            </a:r>
            <a:r>
              <a:rPr lang="ru-RU" sz="2800" baseline="-25000" dirty="0" smtClean="0"/>
              <a:t>0</a:t>
            </a:r>
            <a:r>
              <a:rPr lang="ru-RU" sz="2800" dirty="0" smtClean="0"/>
              <a:t> : </a:t>
            </a:r>
            <a:r>
              <a:rPr lang="ru-RU" sz="2800" i="1" dirty="0" smtClean="0"/>
              <a:t>t</a:t>
            </a:r>
            <a:r>
              <a:rPr lang="ru-RU" sz="2800" baseline="-25000" dirty="0" smtClean="0"/>
              <a:t>1</a:t>
            </a:r>
            <a:r>
              <a:rPr lang="ru-RU" sz="2800" dirty="0" smtClean="0"/>
              <a:t>,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где </a:t>
            </a:r>
            <a:r>
              <a:rPr lang="ru-RU" sz="2400" i="1" dirty="0" smtClean="0"/>
              <a:t>t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 и </a:t>
            </a:r>
            <a:r>
              <a:rPr lang="ru-RU" sz="2400" i="1" dirty="0" smtClean="0"/>
              <a:t>t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 ‑ соответственно трудоемкость данного вида продукции в базисном и отчетном периодах. </a:t>
            </a:r>
          </a:p>
          <a:p>
            <a:pPr algn="just">
              <a:spcBef>
                <a:spcPts val="1800"/>
              </a:spcBef>
            </a:pPr>
            <a:endParaRPr lang="ru-RU" sz="2400" dirty="0" smtClean="0"/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Сводные трудовые индексы производительности рассчитываются путем взвешивания числителя и знаменателя индивидуального индекса по фактически выпущенной продукции отчетного периода (</a:t>
            </a:r>
            <a:r>
              <a:rPr lang="ru-RU" sz="2400" i="1" dirty="0" smtClean="0"/>
              <a:t>q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): </a:t>
            </a:r>
          </a:p>
          <a:p>
            <a:pPr algn="ctr">
              <a:spcBef>
                <a:spcPts val="1800"/>
              </a:spcBef>
            </a:pPr>
            <a:r>
              <a:rPr lang="en-US" sz="2800" i="1" dirty="0" smtClean="0"/>
              <a:t>I</a:t>
            </a:r>
            <a:r>
              <a:rPr lang="ru-RU" sz="2800" i="1" baseline="-25000" dirty="0" err="1" smtClean="0"/>
              <a:t>w</a:t>
            </a:r>
            <a:r>
              <a:rPr lang="ru-RU" sz="2800" dirty="0" smtClean="0"/>
              <a:t> =  Σ</a:t>
            </a:r>
            <a:r>
              <a:rPr lang="ru-RU" sz="2800" i="1" dirty="0" smtClean="0"/>
              <a:t>t</a:t>
            </a:r>
            <a:r>
              <a:rPr lang="ru-RU" sz="2800" baseline="-25000" dirty="0" smtClean="0"/>
              <a:t>0</a:t>
            </a:r>
            <a:r>
              <a:rPr lang="ru-RU" sz="2800" i="1" dirty="0" smtClean="0"/>
              <a:t>q</a:t>
            </a:r>
            <a:r>
              <a:rPr lang="ru-RU" sz="2800" baseline="-25000" dirty="0" smtClean="0"/>
              <a:t>1</a:t>
            </a:r>
            <a:r>
              <a:rPr lang="ru-RU" sz="2800" dirty="0" smtClean="0"/>
              <a:t> / Σ</a:t>
            </a:r>
            <a:r>
              <a:rPr lang="ru-RU" sz="2800" i="1" dirty="0" smtClean="0"/>
              <a:t>t</a:t>
            </a:r>
            <a:r>
              <a:rPr lang="ru-RU" sz="2800" baseline="-25000" dirty="0" smtClean="0"/>
              <a:t>1</a:t>
            </a:r>
            <a:r>
              <a:rPr lang="ru-RU" sz="2800" i="1" dirty="0" smtClean="0"/>
              <a:t>q</a:t>
            </a:r>
            <a:r>
              <a:rPr lang="ru-RU" sz="2800" baseline="-25000" dirty="0" smtClean="0"/>
              <a:t>1</a:t>
            </a:r>
            <a:endParaRPr lang="ru-RU" sz="2800" dirty="0" smtClean="0"/>
          </a:p>
          <a:p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22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6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62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2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2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7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3171" name="Text Box 3"/>
          <p:cNvSpPr txBox="1">
            <a:spLocks noChangeArrowheads="1"/>
          </p:cNvSpPr>
          <p:nvPr/>
        </p:nvSpPr>
        <p:spPr bwMode="auto">
          <a:xfrm>
            <a:off x="250825" y="260648"/>
            <a:ext cx="86423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200"/>
              </a:spcBef>
            </a:pPr>
            <a:r>
              <a:rPr lang="ru-RU" sz="2400" dirty="0" smtClean="0"/>
              <a:t>Формула индекса переменного состава имеют следующий вид: 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23</a:t>
            </a:fld>
            <a:endParaRPr lang="ru-RU" sz="1800" b="1" dirty="0"/>
          </a:p>
        </p:txBody>
      </p:sp>
      <p:graphicFrame>
        <p:nvGraphicFramePr>
          <p:cNvPr id="254977" name="Object 1"/>
          <p:cNvGraphicFramePr>
            <a:graphicFrameLocks noChangeAspect="1"/>
          </p:cNvGraphicFramePr>
          <p:nvPr/>
        </p:nvGraphicFramePr>
        <p:xfrm>
          <a:off x="2125654" y="980728"/>
          <a:ext cx="4318554" cy="1027116"/>
        </p:xfrm>
        <a:graphic>
          <a:graphicData uri="http://schemas.openxmlformats.org/presentationml/2006/ole">
            <p:oleObj spid="_x0000_s254977" name="Equation" r:id="rId3" imgW="2349360" imgH="558720" progId="Equation.DSMT4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51520" y="2156663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где Σq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p и Σq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p - стоимость продукции в сопоставимых ценах; р ‑ сопоставимая цена (как правило, базисного периода)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3452807"/>
            <a:ext cx="86409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Формула индекса постоянного состава: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pPr algn="just"/>
            <a:r>
              <a:rPr lang="ru-RU" sz="2400" dirty="0" smtClean="0"/>
              <a:t>где </a:t>
            </a:r>
            <a:r>
              <a:rPr lang="ru-RU" sz="2400" i="1" dirty="0" smtClean="0"/>
              <a:t>W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 и </a:t>
            </a:r>
            <a:r>
              <a:rPr lang="ru-RU" sz="2400" i="1" dirty="0" smtClean="0"/>
              <a:t>W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 ‑ уровни производительности труда отчетного и базисного периодов; </a:t>
            </a:r>
            <a:r>
              <a:rPr lang="ru-RU" sz="2400" i="1" dirty="0" smtClean="0"/>
              <a:t>d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 ‑ доля затрат труда в группе с данным уровнем производительности труда в общем объеме затрат труда в отчетном периоде (Σ</a:t>
            </a:r>
            <a:r>
              <a:rPr lang="ru-RU" sz="2400" i="1" dirty="0" smtClean="0"/>
              <a:t>d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 = 1). </a:t>
            </a:r>
            <a:endParaRPr lang="ru-RU" sz="2400" dirty="0"/>
          </a:p>
        </p:txBody>
      </p:sp>
      <p:graphicFrame>
        <p:nvGraphicFramePr>
          <p:cNvPr id="254981" name="Object 5"/>
          <p:cNvGraphicFramePr>
            <a:graphicFrameLocks noChangeAspect="1"/>
          </p:cNvGraphicFramePr>
          <p:nvPr/>
        </p:nvGraphicFramePr>
        <p:xfrm>
          <a:off x="3131840" y="3861048"/>
          <a:ext cx="2304256" cy="1045230"/>
        </p:xfrm>
        <a:graphic>
          <a:graphicData uri="http://schemas.openxmlformats.org/presentationml/2006/ole">
            <p:oleObj spid="_x0000_s254981" name="Equation" r:id="rId4" imgW="1231560" imgH="5587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549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4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4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549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4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4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171" grpId="0" uiExpand="1" build="p"/>
      <p:bldP spid="6" grpId="0"/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4195" name="Text Box 3"/>
          <p:cNvSpPr txBox="1">
            <a:spLocks noChangeArrowheads="1"/>
          </p:cNvSpPr>
          <p:nvPr/>
        </p:nvSpPr>
        <p:spPr bwMode="auto">
          <a:xfrm>
            <a:off x="250825" y="534851"/>
            <a:ext cx="8642350" cy="5558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ts val="1800"/>
              </a:spcBef>
            </a:pPr>
            <a:r>
              <a:rPr lang="ru-RU" sz="2400" b="1" i="1" dirty="0" smtClean="0"/>
              <a:t>Экономическая эффективность</a:t>
            </a:r>
            <a:r>
              <a:rPr lang="ru-RU" sz="2400" dirty="0" smtClean="0"/>
              <a:t> характеризуется соотношением результатов экономической деятельности с затратами факторов производства, связанными с достижением этих результатов. Критерий экономической эффективности может быть выражен в двух вариантах:</a:t>
            </a:r>
          </a:p>
          <a:p>
            <a:pPr algn="just">
              <a:lnSpc>
                <a:spcPct val="120000"/>
              </a:lnSpc>
              <a:spcBef>
                <a:spcPts val="1800"/>
              </a:spcBef>
            </a:pPr>
            <a:r>
              <a:rPr lang="ru-RU" sz="2400" dirty="0" smtClean="0"/>
              <a:t>1) достижение максимально возможного результата при полном использовании имеющихся факторов производства; </a:t>
            </a:r>
          </a:p>
          <a:p>
            <a:pPr algn="just">
              <a:lnSpc>
                <a:spcPct val="120000"/>
              </a:lnSpc>
              <a:spcBef>
                <a:spcPts val="1800"/>
              </a:spcBef>
            </a:pPr>
            <a:r>
              <a:rPr lang="ru-RU" sz="2400" dirty="0" smtClean="0"/>
              <a:t>2) достижение заранее зафиксированного результата с минимальными затратами производственных факторов.</a:t>
            </a:r>
          </a:p>
          <a:p>
            <a:pPr algn="ctr">
              <a:spcBef>
                <a:spcPct val="55000"/>
              </a:spcBef>
            </a:pPr>
            <a:endParaRPr lang="ru-RU" sz="2400" b="1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24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195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5219" name="Text Box 3"/>
          <p:cNvSpPr txBox="1">
            <a:spLocks noChangeArrowheads="1"/>
          </p:cNvSpPr>
          <p:nvPr/>
        </p:nvSpPr>
        <p:spPr bwMode="auto">
          <a:xfrm>
            <a:off x="250825" y="836613"/>
            <a:ext cx="8642350" cy="4520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ts val="1800"/>
              </a:spcBef>
            </a:pPr>
            <a:r>
              <a:rPr lang="ru-RU" sz="2400" dirty="0" smtClean="0"/>
              <a:t>В настоящее время в статистике для характеристики уровня и динамики экономической эффективности применяется большое количество показателей, которые можно объединить в следующие группы: </a:t>
            </a:r>
          </a:p>
          <a:p>
            <a:pPr lvl="0">
              <a:lnSpc>
                <a:spcPct val="120000"/>
              </a:lnSpc>
              <a:spcBef>
                <a:spcPts val="1800"/>
              </a:spcBef>
            </a:pPr>
            <a:r>
              <a:rPr lang="ru-RU" sz="2400" dirty="0" smtClean="0"/>
              <a:t>показатели рентабельности производства и продукции; </a:t>
            </a:r>
          </a:p>
          <a:p>
            <a:pPr lvl="0">
              <a:lnSpc>
                <a:spcPct val="120000"/>
              </a:lnSpc>
              <a:spcBef>
                <a:spcPts val="1800"/>
              </a:spcBef>
            </a:pPr>
            <a:r>
              <a:rPr lang="ru-RU" sz="2400" dirty="0" smtClean="0"/>
              <a:t>показатели эффективности затрат живого труда; </a:t>
            </a:r>
          </a:p>
          <a:p>
            <a:pPr lvl="0">
              <a:lnSpc>
                <a:spcPct val="120000"/>
              </a:lnSpc>
              <a:spcBef>
                <a:spcPts val="1800"/>
              </a:spcBef>
            </a:pPr>
            <a:r>
              <a:rPr lang="ru-RU" sz="2400" dirty="0" smtClean="0"/>
              <a:t>показатели эффективности затрат овеществленного труда; </a:t>
            </a:r>
          </a:p>
          <a:p>
            <a:pPr lvl="0">
              <a:lnSpc>
                <a:spcPct val="120000"/>
              </a:lnSpc>
              <a:spcBef>
                <a:spcPts val="1800"/>
              </a:spcBef>
            </a:pPr>
            <a:r>
              <a:rPr lang="ru-RU" sz="2400" dirty="0" smtClean="0"/>
              <a:t>показатели эффективности капиталовложений. 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25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9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243" name="Text Box 3"/>
          <p:cNvSpPr txBox="1">
            <a:spLocks noChangeArrowheads="1"/>
          </p:cNvSpPr>
          <p:nvPr/>
        </p:nvSpPr>
        <p:spPr bwMode="auto">
          <a:xfrm>
            <a:off x="179388" y="260350"/>
            <a:ext cx="8785225" cy="62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800"/>
              </a:spcBef>
            </a:pPr>
            <a:r>
              <a:rPr lang="ru-RU" sz="2400" dirty="0" smtClean="0"/>
              <a:t>Результатом на уровне экономики выступают: 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валовой выпуск, 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валовой внутренний (национальный) продукт, 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национальный доход, 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валовые сбережения (накопления). </a:t>
            </a:r>
          </a:p>
          <a:p>
            <a:pPr algn="just">
              <a:spcBef>
                <a:spcPts val="1800"/>
              </a:spcBef>
            </a:pPr>
            <a:endParaRPr lang="ru-RU" sz="2400" dirty="0" smtClean="0"/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На уровне отраслей, секторов и отдельных предприятий результатами деятельности служат: 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валовой выпуск, 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валовая добавленная стоимость, 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валовая и чистая прибыль. 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26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6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66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6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6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66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66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6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66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66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66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66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6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66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4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7267" name="Text Box 3"/>
          <p:cNvSpPr txBox="1">
            <a:spLocks noChangeArrowheads="1"/>
          </p:cNvSpPr>
          <p:nvPr/>
        </p:nvSpPr>
        <p:spPr bwMode="auto">
          <a:xfrm>
            <a:off x="179388" y="44624"/>
            <a:ext cx="8785225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sz="2400" b="1" u="sng" dirty="0" smtClean="0"/>
              <a:t>В качестве затрат живого труда используют: 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q"/>
            </a:pPr>
            <a:r>
              <a:rPr lang="ru-RU" sz="2400" dirty="0" smtClean="0"/>
              <a:t>среднюю численность занятых; 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q"/>
            </a:pPr>
            <a:r>
              <a:rPr lang="ru-RU" sz="2400" dirty="0" smtClean="0"/>
              <a:t>среднюю численность наемного персонала; 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q"/>
            </a:pPr>
            <a:r>
              <a:rPr lang="ru-RU" sz="2400" dirty="0" smtClean="0"/>
              <a:t>фактическое число отработанных человеко-часов; 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q"/>
            </a:pPr>
            <a:r>
              <a:rPr lang="ru-RU" sz="2400" dirty="0" smtClean="0"/>
              <a:t>фонд оплаты труда. </a:t>
            </a:r>
          </a:p>
          <a:p>
            <a:pPr algn="just">
              <a:spcBef>
                <a:spcPts val="0"/>
              </a:spcBef>
            </a:pPr>
            <a:r>
              <a:rPr lang="ru-RU" sz="2400" b="1" u="sng" dirty="0" smtClean="0"/>
              <a:t>Показателями затрат прошлого года являются: 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q"/>
            </a:pPr>
            <a:r>
              <a:rPr lang="ru-RU" sz="2400" dirty="0" smtClean="0"/>
              <a:t>материальные текущие затраты; 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q"/>
            </a:pPr>
            <a:r>
              <a:rPr lang="ru-RU" sz="2400" dirty="0" smtClean="0"/>
              <a:t>амортизация основного капитала; 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q"/>
            </a:pPr>
            <a:r>
              <a:rPr lang="ru-RU" sz="2400" dirty="0" smtClean="0"/>
              <a:t>совокупные материальные затраты (текущие плюс амортизация). </a:t>
            </a:r>
          </a:p>
          <a:p>
            <a:pPr algn="just">
              <a:spcBef>
                <a:spcPts val="0"/>
              </a:spcBef>
            </a:pPr>
            <a:r>
              <a:rPr lang="ru-RU" sz="2400" b="1" u="sng" dirty="0" smtClean="0"/>
              <a:t>К показателям ресурсов относятся: 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q"/>
            </a:pPr>
            <a:r>
              <a:rPr lang="ru-RU" sz="2400" dirty="0" smtClean="0"/>
              <a:t>стоимость оборотного капитала; 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q"/>
            </a:pPr>
            <a:r>
              <a:rPr lang="ru-RU" sz="2400" dirty="0" smtClean="0"/>
              <a:t>стоимость основного капитала; 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q"/>
            </a:pPr>
            <a:r>
              <a:rPr lang="ru-RU" sz="2400" dirty="0" smtClean="0"/>
              <a:t>стоимость производственных активов (сумма основного и оборотного капитала); 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q"/>
            </a:pPr>
            <a:r>
              <a:rPr lang="ru-RU" sz="2400" dirty="0" smtClean="0"/>
              <a:t>производственные мощности, характеризующие потенциально возможный выпуск материальных благ и услуг.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27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000"/>
                            </p:stCondLst>
                            <p:childTnLst>
                              <p:par>
                                <p:cTn id="7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4000"/>
                            </p:stCondLst>
                            <p:childTnLst>
                              <p:par>
                                <p:cTn id="12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6000"/>
                            </p:stCondLst>
                            <p:childTnLst>
                              <p:par>
                                <p:cTn id="14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4000"/>
                            </p:stCondLst>
                            <p:childTnLst>
                              <p:par>
                                <p:cTn id="19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8000"/>
                            </p:stCondLst>
                            <p:childTnLst>
                              <p:par>
                                <p:cTn id="22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7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8291" name="Text Box 3"/>
          <p:cNvSpPr txBox="1">
            <a:spLocks noChangeArrowheads="1"/>
          </p:cNvSpPr>
          <p:nvPr/>
        </p:nvSpPr>
        <p:spPr bwMode="auto">
          <a:xfrm>
            <a:off x="179388" y="188913"/>
            <a:ext cx="8785225" cy="670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ru-RU" sz="2400" dirty="0" smtClean="0"/>
              <a:t>В рамках системы показателей, характеризующих уровень эффективности производства, ведущее положение занимают обобщающие показатели эффективности общественного производства, который рассчитывается в двух вариантах: </a:t>
            </a:r>
          </a:p>
          <a:p>
            <a:pPr lvl="0">
              <a:spcBef>
                <a:spcPts val="1800"/>
              </a:spcBef>
              <a:buFont typeface="Wingdings" pitchFamily="2" charset="2"/>
              <a:buChar char="Ø"/>
            </a:pPr>
            <a:r>
              <a:rPr lang="ru-RU" sz="2400" dirty="0" smtClean="0"/>
              <a:t>обобщающий показатель эффективности использования текущих затрат: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sz="2400" b="1" dirty="0" err="1" smtClean="0"/>
              <a:t>Э</a:t>
            </a:r>
            <a:r>
              <a:rPr lang="ru-RU" sz="2400" b="1" baseline="-25000" dirty="0" err="1" smtClean="0"/>
              <a:t>з</a:t>
            </a:r>
            <a:r>
              <a:rPr lang="ru-RU" sz="2400" b="1" dirty="0" smtClean="0"/>
              <a:t> = ВВП / (ФОТ + </a:t>
            </a:r>
            <a:r>
              <a:rPr lang="ru-RU" sz="2400" b="1" dirty="0" err="1" smtClean="0"/>
              <a:t>ПП</a:t>
            </a:r>
            <a:r>
              <a:rPr lang="ru-RU" sz="2400" b="1" dirty="0" smtClean="0"/>
              <a:t> + </a:t>
            </a:r>
            <a:r>
              <a:rPr lang="ru-RU" sz="2400" b="1" dirty="0" err="1" smtClean="0"/>
              <a:t>ПОК</a:t>
            </a:r>
            <a:r>
              <a:rPr lang="ru-RU" sz="2400" b="1" dirty="0" smtClean="0"/>
              <a:t>)</a:t>
            </a:r>
          </a:p>
          <a:p>
            <a:pPr algn="just"/>
            <a:r>
              <a:rPr lang="ru-RU" sz="2400" dirty="0" smtClean="0"/>
              <a:t>где ФОТ - фонд оплаты труда;  </a:t>
            </a:r>
            <a:r>
              <a:rPr lang="ru-RU" sz="2400" dirty="0" err="1" smtClean="0"/>
              <a:t>ПП</a:t>
            </a:r>
            <a:r>
              <a:rPr lang="ru-RU" sz="2400" dirty="0" smtClean="0"/>
              <a:t> - промежуточное потребление; </a:t>
            </a:r>
          </a:p>
          <a:p>
            <a:pPr>
              <a:spcBef>
                <a:spcPts val="1800"/>
              </a:spcBef>
              <a:buFont typeface="Wingdings" pitchFamily="2" charset="2"/>
              <a:buChar char="Ø"/>
            </a:pPr>
            <a:r>
              <a:rPr lang="ru-RU" sz="2400" dirty="0" smtClean="0"/>
              <a:t>обобщающий показатель эффективности использования ресурсов социально-экономического потенциала: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sz="2400" b="1" dirty="0" err="1" smtClean="0"/>
              <a:t>ЭP</a:t>
            </a:r>
            <a:r>
              <a:rPr lang="ru-RU" sz="2400" b="1" dirty="0" smtClean="0"/>
              <a:t> = ВВП / (</a:t>
            </a:r>
            <a:r>
              <a:rPr lang="ru-RU" sz="2400" b="1" dirty="0" err="1" smtClean="0"/>
              <a:t>ТР</a:t>
            </a:r>
            <a:r>
              <a:rPr lang="ru-RU" sz="2400" b="1" dirty="0" smtClean="0"/>
              <a:t> + </a:t>
            </a:r>
            <a:r>
              <a:rPr lang="ru-RU" sz="2400" b="1" dirty="0" err="1" smtClean="0"/>
              <a:t>ОФ</a:t>
            </a:r>
            <a:r>
              <a:rPr lang="ru-RU" sz="2400" b="1" dirty="0" smtClean="0"/>
              <a:t> + </a:t>
            </a:r>
            <a:r>
              <a:rPr lang="ru-RU" sz="2400" b="1" dirty="0" err="1" smtClean="0"/>
              <a:t>ОБФ</a:t>
            </a:r>
            <a:r>
              <a:rPr lang="ru-RU" sz="2400" b="1" dirty="0" smtClean="0"/>
              <a:t>)</a:t>
            </a:r>
          </a:p>
          <a:p>
            <a:r>
              <a:rPr lang="ru-RU" sz="2400" dirty="0" smtClean="0"/>
              <a:t>где </a:t>
            </a:r>
            <a:r>
              <a:rPr lang="ru-RU" sz="2400" dirty="0" err="1" smtClean="0"/>
              <a:t>ТР</a:t>
            </a:r>
            <a:r>
              <a:rPr lang="ru-RU" sz="2400" dirty="0" smtClean="0"/>
              <a:t> - трудовые ресурсы; </a:t>
            </a:r>
            <a:r>
              <a:rPr lang="ru-RU" sz="2400" dirty="0" err="1" smtClean="0"/>
              <a:t>ОФ</a:t>
            </a:r>
            <a:r>
              <a:rPr lang="ru-RU" sz="2400" dirty="0" smtClean="0"/>
              <a:t> - среднегодовые основные фонды; </a:t>
            </a:r>
            <a:r>
              <a:rPr lang="ru-RU" sz="2400" dirty="0" err="1" smtClean="0"/>
              <a:t>ОБФ</a:t>
            </a:r>
            <a:r>
              <a:rPr lang="ru-RU" sz="2400" dirty="0" smtClean="0"/>
              <a:t> - среднегодовые оборотные фонды. 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28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800" decel="100000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291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9315" name="Text Box 3"/>
          <p:cNvSpPr txBox="1">
            <a:spLocks noChangeArrowheads="1"/>
          </p:cNvSpPr>
          <p:nvPr/>
        </p:nvSpPr>
        <p:spPr bwMode="auto">
          <a:xfrm>
            <a:off x="179388" y="115888"/>
            <a:ext cx="8713787" cy="6678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200"/>
              </a:spcBef>
            </a:pPr>
            <a:r>
              <a:rPr lang="ru-RU" sz="2400" dirty="0" smtClean="0"/>
              <a:t>Все </a:t>
            </a:r>
            <a:r>
              <a:rPr lang="ru-RU" sz="2400" b="1" i="1" dirty="0" smtClean="0"/>
              <a:t>издержки</a:t>
            </a:r>
            <a:r>
              <a:rPr lang="ru-RU" sz="2400" dirty="0" smtClean="0"/>
              <a:t> производства делятся на две группы: пропорциональные и структурные. </a:t>
            </a:r>
          </a:p>
          <a:p>
            <a:pPr algn="just">
              <a:spcBef>
                <a:spcPts val="1200"/>
              </a:spcBef>
            </a:pPr>
            <a:r>
              <a:rPr lang="ru-RU" sz="2400" dirty="0" smtClean="0"/>
              <a:t>Величина </a:t>
            </a:r>
            <a:r>
              <a:rPr lang="ru-RU" sz="2400" i="1" dirty="0" smtClean="0"/>
              <a:t>пропорциональных</a:t>
            </a:r>
            <a:r>
              <a:rPr lang="ru-RU" sz="2400" dirty="0" smtClean="0"/>
              <a:t> издержек находится в прямой зависимости от хозяйственной деятельности предприятия и от количества выпускаемой им продукции (включают затраты на сырье и материалы, топливо и энергию, заработную плату производственных работников, на производственный транспорт и пр.). </a:t>
            </a:r>
          </a:p>
          <a:p>
            <a:pPr algn="just">
              <a:spcBef>
                <a:spcPts val="1200"/>
              </a:spcBef>
            </a:pPr>
            <a:r>
              <a:rPr lang="ru-RU" sz="2400" dirty="0" smtClean="0"/>
              <a:t>К </a:t>
            </a:r>
            <a:r>
              <a:rPr lang="ru-RU" sz="2400" i="1" dirty="0" smtClean="0"/>
              <a:t>структурным</a:t>
            </a:r>
            <a:r>
              <a:rPr lang="ru-RU" sz="2400" dirty="0" smtClean="0"/>
              <a:t> издержкам производства принадлежат: расходы, связанные с содержанием дирекции и административных органов предприятия (плановых, статистических, конструкторских, технологических, юридических, снабженческо-сбытовых); производственные услуги (текущий ремонт основного капитала, общецеховые расходы, расходы на складское хозяйство и т.п.); прочие затраты (потери от брака, проценты за кредит уплаченные, потери от стихийных бедствий и пр.). 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29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1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9139" name="Text Box 3"/>
          <p:cNvSpPr txBox="1">
            <a:spLocks noChangeArrowheads="1"/>
          </p:cNvSpPr>
          <p:nvPr/>
        </p:nvSpPr>
        <p:spPr bwMode="auto">
          <a:xfrm>
            <a:off x="142875" y="1161280"/>
            <a:ext cx="8893175" cy="3347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 smtClean="0"/>
              <a:t>Показателем численности трудовых ресурсов на уровне предприятий и организаций выступает списочное число работников (</a:t>
            </a:r>
            <a:r>
              <a:rPr lang="ru-RU" sz="2400" dirty="0" err="1" smtClean="0"/>
              <a:t>Т</a:t>
            </a:r>
            <a:r>
              <a:rPr lang="ru-RU" sz="2400" baseline="-25000" dirty="0" err="1" smtClean="0"/>
              <a:t>сп</a:t>
            </a:r>
            <a:r>
              <a:rPr lang="ru-RU" sz="2400" dirty="0" smtClean="0"/>
              <a:t>),  который включает работников, принятых на постоянную, временную или сезонную работу, как фактически работающие, так и временно отсутствующие по каким-либо причинам.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39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0339" name="Text Box 3"/>
          <p:cNvSpPr txBox="1">
            <a:spLocks noChangeArrowheads="1"/>
          </p:cNvSpPr>
          <p:nvPr/>
        </p:nvSpPr>
        <p:spPr bwMode="auto">
          <a:xfrm>
            <a:off x="107950" y="522540"/>
            <a:ext cx="8893175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200"/>
              </a:spcBef>
            </a:pPr>
            <a:r>
              <a:rPr lang="ru-RU" sz="2400" dirty="0" smtClean="0"/>
              <a:t>С точки зрения отнесения затрат на производимую продукцию различают </a:t>
            </a:r>
            <a:r>
              <a:rPr lang="ru-RU" sz="2400" i="1" dirty="0" smtClean="0"/>
              <a:t>прямые</a:t>
            </a:r>
            <a:r>
              <a:rPr lang="ru-RU" sz="2400" dirty="0" smtClean="0"/>
              <a:t> и </a:t>
            </a:r>
            <a:r>
              <a:rPr lang="ru-RU" sz="2400" i="1" dirty="0" smtClean="0"/>
              <a:t>косвенные</a:t>
            </a:r>
            <a:r>
              <a:rPr lang="ru-RU" sz="2400" dirty="0" smtClean="0"/>
              <a:t> затраты.</a:t>
            </a:r>
          </a:p>
          <a:p>
            <a:pPr algn="just">
              <a:spcBef>
                <a:spcPts val="1200"/>
              </a:spcBef>
            </a:pPr>
            <a:r>
              <a:rPr lang="ru-RU" sz="2400" i="1" dirty="0" smtClean="0"/>
              <a:t>Прямые затраты</a:t>
            </a:r>
            <a:r>
              <a:rPr lang="ru-RU" sz="2400" dirty="0" smtClean="0"/>
              <a:t> связаны с производством конкретного вида продукции и включают в себя технологические затраты на: сырье и материалы; топливо и энергию; семена, корма, посадочный материал и удобрения; основную и дополнительную заработную плату; начисления на заработную плату по социальному страхованию; содержание, эксплуатацию и текущий ремонт производственного оборудования. </a:t>
            </a:r>
          </a:p>
          <a:p>
            <a:pPr algn="just">
              <a:spcBef>
                <a:spcPts val="1200"/>
              </a:spcBef>
            </a:pPr>
            <a:r>
              <a:rPr lang="ru-RU" sz="2400" i="1" dirty="0" smtClean="0"/>
              <a:t>Косвенные затраты</a:t>
            </a:r>
            <a:r>
              <a:rPr lang="ru-RU" sz="2400" dirty="0" smtClean="0"/>
              <a:t> не относятся к конкретному виду продукции, а обеспечивают функционирование процесса производства в целом (это подавляющая часть условно-постоянных расходов). 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30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39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1363" name="Text Box 3"/>
          <p:cNvSpPr txBox="1">
            <a:spLocks noChangeArrowheads="1"/>
          </p:cNvSpPr>
          <p:nvPr/>
        </p:nvSpPr>
        <p:spPr bwMode="auto">
          <a:xfrm>
            <a:off x="179388" y="188913"/>
            <a:ext cx="8785225" cy="6109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ru-RU" sz="2400" dirty="0" smtClean="0"/>
              <a:t>На основе этих показателей затрат и прибыли можно рассчитать показатель </a:t>
            </a:r>
            <a:r>
              <a:rPr lang="ru-RU" sz="2400" b="1" i="1" dirty="0" smtClean="0"/>
              <a:t>рентабельности производства</a:t>
            </a:r>
            <a:r>
              <a:rPr lang="ru-RU" sz="2400" b="1" dirty="0" smtClean="0"/>
              <a:t> в</a:t>
            </a:r>
            <a:r>
              <a:rPr lang="ru-RU" sz="2400" dirty="0" smtClean="0"/>
              <a:t> двух вариантах: </a:t>
            </a:r>
          </a:p>
          <a:p>
            <a:pPr>
              <a:spcBef>
                <a:spcPts val="1200"/>
              </a:spcBef>
            </a:pPr>
            <a:r>
              <a:rPr lang="ru-RU" sz="2400" dirty="0" err="1" smtClean="0"/>
              <a:t>К</a:t>
            </a:r>
            <a:r>
              <a:rPr lang="ru-RU" sz="2400" baseline="-25000" dirty="0" err="1" smtClean="0"/>
              <a:t>обший</a:t>
            </a:r>
            <a:r>
              <a:rPr lang="ru-RU" sz="2400" baseline="-25000" dirty="0" smtClean="0"/>
              <a:t> </a:t>
            </a:r>
            <a:r>
              <a:rPr lang="ru-RU" sz="2400" baseline="-25000" dirty="0" err="1" smtClean="0"/>
              <a:t>рент.произв</a:t>
            </a:r>
            <a:r>
              <a:rPr lang="ru-RU" sz="2400" dirty="0" smtClean="0"/>
              <a:t> = Валовая прибыль / Совокупные затраты по 						эксплуатации</a:t>
            </a:r>
          </a:p>
          <a:p>
            <a:pPr>
              <a:spcBef>
                <a:spcPts val="1200"/>
              </a:spcBef>
            </a:pPr>
            <a:r>
              <a:rPr lang="ru-RU" sz="2400" dirty="0" err="1" smtClean="0"/>
              <a:t>К</a:t>
            </a:r>
            <a:r>
              <a:rPr lang="ru-RU" sz="2400" baseline="-25000" dirty="0" err="1" smtClean="0"/>
              <a:t>чистой</a:t>
            </a:r>
            <a:r>
              <a:rPr lang="ru-RU" sz="2400" baseline="-25000" dirty="0" smtClean="0"/>
              <a:t> рент. </a:t>
            </a:r>
            <a:r>
              <a:rPr lang="ru-RU" sz="2400" baseline="-25000" dirty="0" err="1" smtClean="0"/>
              <a:t>произв</a:t>
            </a:r>
            <a:r>
              <a:rPr lang="ru-RU" sz="2400" dirty="0" smtClean="0"/>
              <a:t> = Чистая прибыль / Совокупные затраты по 						эксплуатации</a:t>
            </a:r>
          </a:p>
          <a:p>
            <a:pPr>
              <a:spcBef>
                <a:spcPts val="1200"/>
              </a:spcBef>
            </a:pPr>
            <a:endParaRPr lang="ru-RU" sz="2400" dirty="0" smtClean="0"/>
          </a:p>
          <a:p>
            <a:pPr algn="just"/>
            <a:r>
              <a:rPr lang="ru-RU" sz="2400" dirty="0" smtClean="0"/>
              <a:t>Показатель </a:t>
            </a:r>
            <a:r>
              <a:rPr lang="ru-RU" sz="2400" b="1" i="1" dirty="0" smtClean="0"/>
              <a:t>рентабельности продукции</a:t>
            </a:r>
            <a:r>
              <a:rPr lang="ru-RU" sz="2400" dirty="0" smtClean="0"/>
              <a:t> (</a:t>
            </a:r>
            <a:r>
              <a:rPr lang="ru-RU" sz="2400" dirty="0" err="1" smtClean="0"/>
              <a:t>К</a:t>
            </a:r>
            <a:r>
              <a:rPr lang="ru-RU" sz="2400" baseline="-25000" dirty="0" err="1" smtClean="0"/>
              <a:t>рент</a:t>
            </a:r>
            <a:r>
              <a:rPr lang="ru-RU" sz="2400" baseline="-25000" dirty="0" smtClean="0"/>
              <a:t>. </a:t>
            </a:r>
            <a:r>
              <a:rPr lang="ru-RU" sz="2400" baseline="-25000" dirty="0" err="1" smtClean="0"/>
              <a:t>прод</a:t>
            </a:r>
            <a:r>
              <a:rPr lang="ru-RU" sz="2400" dirty="0" smtClean="0"/>
              <a:t>) представляет собой отношение валовой прибыли от производства какого-либо продукта или услуги </a:t>
            </a:r>
            <a:r>
              <a:rPr lang="ru-RU" sz="2400" i="1" dirty="0" smtClean="0"/>
              <a:t>(Р)</a:t>
            </a:r>
            <a:r>
              <a:rPr lang="ru-RU" sz="2400" dirty="0" smtClean="0"/>
              <a:t> к сумме издержек на его создание </a:t>
            </a:r>
            <a:r>
              <a:rPr lang="ru-RU" sz="2400" i="1" dirty="0" smtClean="0"/>
              <a:t>(</a:t>
            </a:r>
            <a:r>
              <a:rPr lang="ru-RU" sz="2400" i="1" dirty="0" err="1" smtClean="0"/>
              <a:t>R</a:t>
            </a:r>
            <a:r>
              <a:rPr lang="ru-RU" sz="2400" i="1" dirty="0" smtClean="0"/>
              <a:t>)</a:t>
            </a:r>
            <a:r>
              <a:rPr lang="ru-RU" sz="2400" dirty="0" smtClean="0"/>
              <a:t>: </a:t>
            </a:r>
          </a:p>
          <a:p>
            <a:pPr algn="ctr">
              <a:spcBef>
                <a:spcPts val="1800"/>
              </a:spcBef>
            </a:pPr>
            <a:r>
              <a:rPr lang="ru-RU" sz="2400" dirty="0" err="1" smtClean="0"/>
              <a:t>К</a:t>
            </a:r>
            <a:r>
              <a:rPr lang="ru-RU" sz="2400" baseline="-25000" dirty="0" err="1" smtClean="0"/>
              <a:t>рент</a:t>
            </a:r>
            <a:r>
              <a:rPr lang="ru-RU" sz="2400" baseline="-25000" dirty="0" smtClean="0"/>
              <a:t>. </a:t>
            </a:r>
            <a:r>
              <a:rPr lang="ru-RU" sz="2400" baseline="-25000" dirty="0" err="1" smtClean="0"/>
              <a:t>прод</a:t>
            </a:r>
            <a:r>
              <a:rPr lang="ru-RU" sz="2400" dirty="0" smtClean="0"/>
              <a:t> = </a:t>
            </a:r>
            <a:r>
              <a:rPr lang="ru-RU" sz="2400" i="1" dirty="0" err="1" smtClean="0"/>
              <a:t>P</a:t>
            </a:r>
            <a:r>
              <a:rPr lang="ru-RU" sz="2400" i="1" dirty="0" smtClean="0"/>
              <a:t> /</a:t>
            </a:r>
            <a:r>
              <a:rPr lang="ru-RU" sz="2400" i="1" dirty="0" err="1" smtClean="0"/>
              <a:t>R</a:t>
            </a:r>
            <a:r>
              <a:rPr lang="ru-RU" sz="2400" i="1" dirty="0" smtClean="0"/>
              <a:t> </a:t>
            </a:r>
            <a:endParaRPr lang="ru-RU" sz="2400" dirty="0" smtClean="0"/>
          </a:p>
          <a:p>
            <a:pPr>
              <a:spcBef>
                <a:spcPts val="1200"/>
              </a:spcBef>
            </a:pP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31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27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1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1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271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32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263" y="1052736"/>
            <a:ext cx="8785225" cy="4926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b="1" i="1" dirty="0" smtClean="0"/>
              <a:t>Эффективность использования затрат живого труда</a:t>
            </a:r>
            <a:r>
              <a:rPr lang="ru-RU" sz="2400" dirty="0" smtClean="0"/>
              <a:t> в статистике изучается при помощи показателей использования трудового потенциала и показателей производительности. К показателям использования трудового потенциала относятся показатели активности, занятости и безработицы, а также показатели использования рабочего времени, которые были рассмотрены ранее.</a:t>
            </a:r>
          </a:p>
          <a:p>
            <a:pPr algn="ctr">
              <a:lnSpc>
                <a:spcPct val="120000"/>
              </a:lnSpc>
              <a:spcAft>
                <a:spcPts val="1200"/>
              </a:spcAft>
            </a:pPr>
            <a:endParaRPr lang="ru-RU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33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07504" y="71445"/>
            <a:ext cx="8785225" cy="722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2400" dirty="0" smtClean="0"/>
              <a:t>Система показателей эффективности затрат живого труда может быть дополнена показателями относительной экономии (перерасхода): </a:t>
            </a:r>
          </a:p>
          <a:p>
            <a:pPr algn="just">
              <a:lnSpc>
                <a:spcPct val="120000"/>
              </a:lnSpc>
            </a:pPr>
            <a:r>
              <a:rPr lang="ru-RU" sz="2400" dirty="0" smtClean="0"/>
              <a:t>а) фонда оплаты труда: </a:t>
            </a:r>
            <a:endParaRPr lang="ru-RU" sz="2400" dirty="0" smtClean="0"/>
          </a:p>
          <a:p>
            <a:pPr algn="ctr">
              <a:lnSpc>
                <a:spcPct val="120000"/>
              </a:lnSpc>
            </a:pPr>
            <a:r>
              <a:rPr lang="ru-RU" sz="2400" dirty="0" err="1" smtClean="0"/>
              <a:t>Э</a:t>
            </a:r>
            <a:r>
              <a:rPr lang="ru-RU" sz="2400" baseline="-25000" dirty="0" err="1" smtClean="0"/>
              <a:t>фот</a:t>
            </a:r>
            <a:r>
              <a:rPr lang="ru-RU" sz="2400" dirty="0" smtClean="0"/>
              <a:t> </a:t>
            </a:r>
            <a:r>
              <a:rPr lang="ru-RU" sz="2400" dirty="0" smtClean="0"/>
              <a:t>= ФОТ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 ‑ (ФОТ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 × </a:t>
            </a:r>
            <a:r>
              <a:rPr lang="en-US" sz="2400" i="1" dirty="0" smtClean="0"/>
              <a:t>I</a:t>
            </a:r>
            <a:r>
              <a:rPr lang="ru-RU" sz="2400" baseline="-25000" dirty="0" err="1" smtClean="0"/>
              <a:t>ФО</a:t>
            </a:r>
            <a:r>
              <a:rPr lang="ru-RU" sz="2400" baseline="-25000" dirty="0" smtClean="0"/>
              <a:t> ВВП</a:t>
            </a:r>
            <a:r>
              <a:rPr lang="ru-RU" sz="2400" dirty="0" smtClean="0"/>
              <a:t>); </a:t>
            </a:r>
          </a:p>
          <a:p>
            <a:pPr algn="just">
              <a:lnSpc>
                <a:spcPct val="120000"/>
              </a:lnSpc>
            </a:pPr>
            <a:r>
              <a:rPr lang="ru-RU" sz="2400" dirty="0" smtClean="0"/>
              <a:t>где ФОТ </a:t>
            </a:r>
            <a:r>
              <a:rPr lang="ru-RU" sz="2400" dirty="0" smtClean="0"/>
              <a:t>‑ фонд оплаты труда соответственно отчетного (ФОТ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) и базисного (ФОТ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) периодов; </a:t>
            </a:r>
          </a:p>
          <a:p>
            <a:pPr algn="just">
              <a:lnSpc>
                <a:spcPct val="120000"/>
              </a:lnSpc>
            </a:pPr>
            <a:endParaRPr lang="ru-RU" sz="2400" dirty="0" smtClean="0"/>
          </a:p>
          <a:p>
            <a:pPr algn="just">
              <a:lnSpc>
                <a:spcPct val="120000"/>
              </a:lnSpc>
            </a:pPr>
            <a:r>
              <a:rPr lang="ru-RU" sz="2400" dirty="0" smtClean="0"/>
              <a:t>Относительная </a:t>
            </a:r>
            <a:r>
              <a:rPr lang="ru-RU" sz="2400" dirty="0" smtClean="0"/>
              <a:t>экономия (перерасход) фонда оплаты труда или численности занятых в производстве ВВП определяется как разность между фактическим объемом этих показателей в отчетном периоде и расчетной их величиной в базисном периоде при условии, что объем производства ВВП в базисном периоде был бы на уровне отчетного. </a:t>
            </a:r>
          </a:p>
          <a:p>
            <a:pPr algn="ctr">
              <a:lnSpc>
                <a:spcPct val="130000"/>
              </a:lnSpc>
              <a:spcAft>
                <a:spcPts val="1800"/>
              </a:spcAft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34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388" y="1052736"/>
            <a:ext cx="8785225" cy="4561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ru-RU" sz="2400" dirty="0" smtClean="0"/>
              <a:t>б) численности занятых: </a:t>
            </a:r>
            <a:endParaRPr lang="ru-RU" sz="2400" dirty="0" smtClean="0"/>
          </a:p>
          <a:p>
            <a:pPr algn="ctr">
              <a:lnSpc>
                <a:spcPct val="120000"/>
              </a:lnSpc>
              <a:spcAft>
                <a:spcPts val="1200"/>
              </a:spcAft>
            </a:pPr>
            <a:r>
              <a:rPr lang="ru-RU" sz="2400" dirty="0" err="1" smtClean="0"/>
              <a:t>Э</a:t>
            </a:r>
            <a:r>
              <a:rPr lang="ru-RU" sz="2400" baseline="-25000" dirty="0" err="1" smtClean="0"/>
              <a:t>Т</a:t>
            </a:r>
            <a:r>
              <a:rPr lang="ru-RU" sz="2400" dirty="0" smtClean="0"/>
              <a:t> </a:t>
            </a:r>
            <a:r>
              <a:rPr lang="ru-RU" sz="2400" dirty="0" smtClean="0"/>
              <a:t>= Т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 ‑ (Т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 ×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aseline="-25000" dirty="0" err="1" smtClean="0"/>
              <a:t>ФО</a:t>
            </a:r>
            <a:r>
              <a:rPr lang="ru-RU" sz="2400" baseline="-25000" dirty="0" smtClean="0"/>
              <a:t> ВВП</a:t>
            </a:r>
            <a:r>
              <a:rPr lang="ru-RU" sz="2400" dirty="0" smtClean="0"/>
              <a:t>), 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ru-RU" sz="2400" dirty="0" smtClean="0"/>
              <a:t>где: </a:t>
            </a:r>
            <a:r>
              <a:rPr lang="ru-RU" sz="2400" dirty="0" err="1" smtClean="0"/>
              <a:t>Э</a:t>
            </a:r>
            <a:r>
              <a:rPr lang="ru-RU" sz="2400" baseline="-25000" dirty="0" err="1" smtClean="0"/>
              <a:t>фот</a:t>
            </a:r>
            <a:r>
              <a:rPr lang="ru-RU" sz="2400" dirty="0" smtClean="0"/>
              <a:t> ‑ относительная экономия фонда оплаты труда; 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ru-RU" sz="2400" i="1" dirty="0" smtClean="0"/>
              <a:t> </a:t>
            </a:r>
            <a:r>
              <a:rPr lang="ru-RU" sz="2400" i="1" dirty="0" smtClean="0"/>
              <a:t>     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aseline="-25000" dirty="0" err="1" smtClean="0"/>
              <a:t>ФО</a:t>
            </a:r>
            <a:r>
              <a:rPr lang="ru-RU" sz="2400" baseline="-25000" dirty="0" smtClean="0"/>
              <a:t> ВВП</a:t>
            </a:r>
            <a:r>
              <a:rPr lang="ru-RU" sz="2400" dirty="0" smtClean="0"/>
              <a:t> ‑ индекс физического объема ВВП: </a:t>
            </a:r>
          </a:p>
          <a:p>
            <a:pPr algn="ctr">
              <a:lnSpc>
                <a:spcPct val="120000"/>
              </a:lnSpc>
              <a:spcAft>
                <a:spcPts val="1200"/>
              </a:spcAft>
            </a:pPr>
            <a:r>
              <a:rPr lang="ru-RU" sz="2400" i="1" dirty="0" smtClean="0"/>
              <a:t>  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aseline="-25000" dirty="0" err="1" smtClean="0"/>
              <a:t>ФО</a:t>
            </a:r>
            <a:r>
              <a:rPr lang="ru-RU" sz="2400" baseline="-25000" dirty="0" smtClean="0"/>
              <a:t> ВВП</a:t>
            </a:r>
            <a:r>
              <a:rPr lang="ru-RU" sz="2400" dirty="0" smtClean="0"/>
              <a:t> = Σ</a:t>
            </a:r>
            <a:r>
              <a:rPr lang="ru-RU" sz="2400" i="1" dirty="0" smtClean="0"/>
              <a:t>q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 </a:t>
            </a:r>
            <a:r>
              <a:rPr lang="ru-RU" sz="2400" i="1" dirty="0" smtClean="0"/>
              <a:t>p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 /  Σ</a:t>
            </a:r>
            <a:r>
              <a:rPr lang="ru-RU" sz="2400" i="1" dirty="0" smtClean="0"/>
              <a:t>q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 </a:t>
            </a:r>
            <a:r>
              <a:rPr lang="ru-RU" sz="2400" i="1" dirty="0" smtClean="0"/>
              <a:t>p</a:t>
            </a:r>
            <a:r>
              <a:rPr lang="ru-RU" sz="2400" baseline="-25000" dirty="0" smtClean="0"/>
              <a:t>0</a:t>
            </a:r>
            <a:endParaRPr lang="ru-RU" sz="2400" dirty="0" smtClean="0"/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ru-RU" sz="2400" dirty="0" smtClean="0"/>
              <a:t>        </a:t>
            </a:r>
            <a:r>
              <a:rPr lang="ru-RU" sz="2400" dirty="0" err="1" smtClean="0"/>
              <a:t>Э</a:t>
            </a:r>
            <a:r>
              <a:rPr lang="ru-RU" sz="2400" baseline="-25000" dirty="0" err="1" smtClean="0"/>
              <a:t>Т</a:t>
            </a:r>
            <a:r>
              <a:rPr lang="ru-RU" sz="2400" dirty="0" smtClean="0"/>
              <a:t> </a:t>
            </a:r>
            <a:r>
              <a:rPr lang="ru-RU" sz="2400" dirty="0" smtClean="0"/>
              <a:t>‑ относительная экономия численности занятых; 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ru-RU" sz="2400" dirty="0" smtClean="0"/>
              <a:t>        T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 </a:t>
            </a:r>
            <a:r>
              <a:rPr lang="ru-RU" sz="2400" dirty="0" smtClean="0"/>
              <a:t>и Т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 ‑ среднегодовая численность занятых трудовых ресурсов соответственно в отчетном и базисном периодах.</a:t>
            </a: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35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388" y="332430"/>
            <a:ext cx="8785225" cy="6139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ru-RU" sz="2400" dirty="0" smtClean="0"/>
              <a:t>Применение </a:t>
            </a:r>
            <a:r>
              <a:rPr lang="ru-RU" sz="2400" b="1" dirty="0" smtClean="0"/>
              <a:t>индексного факторного анализа </a:t>
            </a:r>
            <a:r>
              <a:rPr lang="ru-RU" sz="2400" dirty="0" smtClean="0"/>
              <a:t>позволяет дать статистическую оценку влияния различных факторов на результативный показатель ‑ ВВП или </a:t>
            </a:r>
            <a:r>
              <a:rPr lang="ru-RU" sz="2400" dirty="0" err="1" smtClean="0"/>
              <a:t>НД</a:t>
            </a:r>
            <a:r>
              <a:rPr lang="ru-RU" sz="2400" dirty="0" smtClean="0"/>
              <a:t>. </a:t>
            </a:r>
            <a:endParaRPr lang="ru-RU" sz="2400" dirty="0" smtClean="0"/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ru-RU" sz="2400" dirty="0" smtClean="0"/>
              <a:t>В </a:t>
            </a:r>
            <a:r>
              <a:rPr lang="ru-RU" sz="2400" dirty="0" smtClean="0"/>
              <a:t>качестве факторов могут быть использованы: </a:t>
            </a:r>
            <a:endParaRPr lang="ru-RU" sz="2400" dirty="0" smtClean="0"/>
          </a:p>
          <a:p>
            <a:pPr algn="just">
              <a:lnSpc>
                <a:spcPct val="120000"/>
              </a:lnSpc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/>
              <a:t>численность </a:t>
            </a:r>
            <a:r>
              <a:rPr lang="ru-RU" sz="2400" dirty="0" smtClean="0"/>
              <a:t>занятых в экономике (отработанное время) </a:t>
            </a:r>
            <a:r>
              <a:rPr lang="ru-RU" sz="2400" dirty="0" smtClean="0"/>
              <a:t>‑ </a:t>
            </a:r>
            <a:r>
              <a:rPr lang="ru-RU" sz="2400" dirty="0" smtClean="0"/>
              <a:t>экстенсивный фактор (</a:t>
            </a:r>
            <a:r>
              <a:rPr lang="ru-RU" sz="2400" dirty="0" smtClean="0"/>
              <a:t>Т)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/>
              <a:t>общественная </a:t>
            </a:r>
            <a:r>
              <a:rPr lang="ru-RU" sz="2400" dirty="0" smtClean="0"/>
              <a:t>производительность труда (</a:t>
            </a:r>
            <a:r>
              <a:rPr lang="ru-RU" sz="2400" dirty="0" err="1" smtClean="0"/>
              <a:t>ПТ</a:t>
            </a:r>
            <a:r>
              <a:rPr lang="ru-RU" sz="2400" dirty="0" smtClean="0"/>
              <a:t>) ‑ интенсивный фактор. </a:t>
            </a:r>
            <a:endParaRPr lang="ru-RU" sz="2400" dirty="0" smtClean="0"/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ru-RU" sz="2400" dirty="0" smtClean="0"/>
              <a:t>Последний </a:t>
            </a:r>
            <a:r>
              <a:rPr lang="ru-RU" sz="2400" dirty="0" smtClean="0"/>
              <a:t>в свою очередь может быть представлен как произведение фондоотдачи (</a:t>
            </a:r>
            <a:r>
              <a:rPr lang="ru-RU" sz="2400" dirty="0" err="1" smtClean="0"/>
              <a:t>ФО</a:t>
            </a:r>
            <a:r>
              <a:rPr lang="ru-RU" sz="2400" dirty="0" smtClean="0"/>
              <a:t>) на фондовооруженность (</a:t>
            </a:r>
            <a:r>
              <a:rPr lang="ru-RU" sz="2400" dirty="0" err="1" smtClean="0"/>
              <a:t>ФВ</a:t>
            </a:r>
            <a:r>
              <a:rPr lang="ru-RU" sz="2400" dirty="0" smtClean="0"/>
              <a:t>): </a:t>
            </a:r>
            <a:endParaRPr lang="ru-RU" sz="2400" dirty="0" smtClean="0"/>
          </a:p>
          <a:p>
            <a:pPr algn="ctr">
              <a:lnSpc>
                <a:spcPct val="120000"/>
              </a:lnSpc>
              <a:spcAft>
                <a:spcPts val="1200"/>
              </a:spcAft>
            </a:pPr>
            <a:r>
              <a:rPr lang="ru-RU" sz="2400" dirty="0" err="1" smtClean="0"/>
              <a:t>ПТ</a:t>
            </a:r>
            <a:r>
              <a:rPr lang="ru-RU" sz="2400" dirty="0" smtClean="0"/>
              <a:t> </a:t>
            </a:r>
            <a:r>
              <a:rPr lang="ru-RU" sz="2400" dirty="0" smtClean="0"/>
              <a:t>= </a:t>
            </a:r>
            <a:r>
              <a:rPr lang="ru-RU" sz="2400" dirty="0" err="1" smtClean="0"/>
              <a:t>ФО</a:t>
            </a:r>
            <a:r>
              <a:rPr lang="ru-RU" sz="2400" dirty="0" smtClean="0"/>
              <a:t> × </a:t>
            </a:r>
            <a:r>
              <a:rPr lang="ru-RU" sz="2400" dirty="0" err="1" smtClean="0"/>
              <a:t>ФВ</a:t>
            </a:r>
            <a:r>
              <a:rPr lang="ru-RU" sz="2400" dirty="0" smtClean="0"/>
              <a:t>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36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388" y="116632"/>
            <a:ext cx="8785225" cy="661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ru-RU" sz="2400" dirty="0" smtClean="0"/>
              <a:t>Последовательность расчетов такова. </a:t>
            </a:r>
          </a:p>
          <a:p>
            <a:pPr algn="just"/>
            <a:r>
              <a:rPr lang="ru-RU" sz="2400" dirty="0" smtClean="0"/>
              <a:t>1. Определяют общий прирост ВВП как разность между ВВП отчетного и базисного периодов: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/>
              <a:t>ВВП = ВВП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 ‑ ВВП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. </a:t>
            </a:r>
          </a:p>
          <a:p>
            <a:pPr algn="just">
              <a:spcBef>
                <a:spcPts val="600"/>
              </a:spcBef>
            </a:pPr>
            <a:r>
              <a:rPr lang="ru-RU" sz="2400" dirty="0" smtClean="0"/>
              <a:t>ВВП равен произведению численности занятых (Т) на уровень общественной производительности труда (</a:t>
            </a:r>
            <a:r>
              <a:rPr lang="ru-RU" sz="2400" dirty="0" err="1" smtClean="0"/>
              <a:t>ПТ</a:t>
            </a:r>
            <a:r>
              <a:rPr lang="ru-RU" sz="2400" dirty="0" smtClean="0"/>
              <a:t>):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/>
              <a:t>ВВП = Т × </a:t>
            </a:r>
            <a:r>
              <a:rPr lang="ru-RU" sz="2400" dirty="0" err="1" smtClean="0"/>
              <a:t>ПТ</a:t>
            </a:r>
            <a:r>
              <a:rPr lang="ru-RU" sz="2400" dirty="0" smtClean="0"/>
              <a:t>, </a:t>
            </a:r>
          </a:p>
          <a:p>
            <a:pPr algn="just"/>
            <a:r>
              <a:rPr lang="ru-RU" sz="2400" dirty="0" smtClean="0"/>
              <a:t>где Т ‑ среднегодовая численность занятых в экономике (или отработанное время); </a:t>
            </a:r>
          </a:p>
          <a:p>
            <a:pPr algn="just"/>
            <a:r>
              <a:rPr lang="ru-RU" sz="2400" dirty="0" smtClean="0"/>
              <a:t>       </a:t>
            </a:r>
            <a:r>
              <a:rPr lang="ru-RU" sz="2400" dirty="0" err="1" smtClean="0"/>
              <a:t>ПТ</a:t>
            </a:r>
            <a:r>
              <a:rPr lang="ru-RU" sz="2400" dirty="0" smtClean="0"/>
              <a:t> </a:t>
            </a:r>
            <a:r>
              <a:rPr lang="ru-RU" sz="2400" dirty="0" smtClean="0"/>
              <a:t>‑ производительность труда, рассчитанная по результативному показателю. </a:t>
            </a:r>
          </a:p>
          <a:p>
            <a:pPr algn="just">
              <a:spcBef>
                <a:spcPts val="600"/>
              </a:spcBef>
            </a:pPr>
            <a:r>
              <a:rPr lang="ru-RU" sz="2400" dirty="0" smtClean="0"/>
              <a:t>Тогда общий прирост результата (</a:t>
            </a:r>
            <a:r>
              <a:rPr lang="ru-RU" sz="2400" i="1" dirty="0" err="1" smtClean="0"/>
              <a:t>Q</a:t>
            </a:r>
            <a:r>
              <a:rPr lang="ru-RU" sz="2400" baseline="-25000" dirty="0" err="1" smtClean="0"/>
              <a:t>общ</a:t>
            </a:r>
            <a:r>
              <a:rPr lang="ru-RU" sz="2400" dirty="0" smtClean="0"/>
              <a:t>) будет состоять из следующих компонентов: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/>
              <a:t>∆</a:t>
            </a:r>
            <a:r>
              <a:rPr lang="ru-RU" sz="2400" i="1" dirty="0" err="1" smtClean="0"/>
              <a:t>Q</a:t>
            </a:r>
            <a:r>
              <a:rPr lang="ru-RU" sz="2400" baseline="-25000" dirty="0" err="1" smtClean="0"/>
              <a:t>общ</a:t>
            </a:r>
            <a:r>
              <a:rPr lang="ru-RU" sz="2400" dirty="0" smtClean="0"/>
              <a:t> = ∆</a:t>
            </a:r>
            <a:r>
              <a:rPr lang="ru-RU" sz="2400" i="1" dirty="0" err="1" smtClean="0"/>
              <a:t>Q</a:t>
            </a:r>
            <a:r>
              <a:rPr lang="ru-RU" sz="2400" baseline="-25000" dirty="0" err="1" smtClean="0"/>
              <a:t>Т</a:t>
            </a:r>
            <a:r>
              <a:rPr lang="ru-RU" sz="2400" dirty="0" smtClean="0"/>
              <a:t> + ∆</a:t>
            </a:r>
            <a:r>
              <a:rPr lang="ru-RU" sz="2400" i="1" dirty="0" err="1" smtClean="0"/>
              <a:t>Q</a:t>
            </a:r>
            <a:r>
              <a:rPr lang="ru-RU" sz="2400" baseline="-25000" dirty="0" err="1" smtClean="0"/>
              <a:t>ПТ</a:t>
            </a:r>
            <a:r>
              <a:rPr lang="ru-RU" sz="2400" dirty="0" smtClean="0"/>
              <a:t> </a:t>
            </a:r>
          </a:p>
          <a:p>
            <a:pPr algn="just"/>
            <a:r>
              <a:rPr lang="ru-RU" sz="2400" dirty="0" smtClean="0"/>
              <a:t>где ∆</a:t>
            </a:r>
            <a:r>
              <a:rPr lang="ru-RU" sz="2400" i="1" dirty="0" err="1" smtClean="0"/>
              <a:t>Q</a:t>
            </a:r>
            <a:r>
              <a:rPr lang="ru-RU" sz="2400" baseline="-25000" dirty="0" err="1" smtClean="0"/>
              <a:t>Т</a:t>
            </a:r>
            <a:r>
              <a:rPr lang="ru-RU" sz="2400" dirty="0" smtClean="0"/>
              <a:t> и ∆</a:t>
            </a:r>
            <a:r>
              <a:rPr lang="ru-RU" sz="2400" i="1" dirty="0" err="1" smtClean="0"/>
              <a:t>Q</a:t>
            </a:r>
            <a:r>
              <a:rPr lang="ru-RU" sz="2400" baseline="-25000" dirty="0" err="1" smtClean="0"/>
              <a:t>ПТ</a:t>
            </a:r>
            <a:r>
              <a:rPr lang="ru-RU" sz="2400" dirty="0" smtClean="0"/>
              <a:t> ‑ соответственно прирост за счет численности работников и производительности труда.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37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388" y="260648"/>
            <a:ext cx="8785225" cy="646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ru-RU" sz="2400" dirty="0" smtClean="0"/>
              <a:t>2. Рассчитывают прирост ВВП за счет выделенных факторов по следующим формулам: </a:t>
            </a:r>
          </a:p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ru-RU" sz="2400" dirty="0" smtClean="0"/>
              <a:t>∆</a:t>
            </a:r>
            <a:r>
              <a:rPr lang="ru-RU" sz="2400" i="1" dirty="0" err="1" smtClean="0"/>
              <a:t>Q</a:t>
            </a:r>
            <a:r>
              <a:rPr lang="ru-RU" sz="2400" baseline="-25000" dirty="0" err="1" smtClean="0"/>
              <a:t>Т</a:t>
            </a:r>
            <a:r>
              <a:rPr lang="ru-RU" sz="2400" dirty="0" smtClean="0"/>
              <a:t> = (Т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 ‑ Т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) × ПТ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, </a:t>
            </a:r>
          </a:p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ru-RU" sz="2400" dirty="0" smtClean="0"/>
              <a:t>∆</a:t>
            </a:r>
            <a:r>
              <a:rPr lang="ru-RU" sz="2400" i="1" dirty="0" err="1" smtClean="0"/>
              <a:t>Q</a:t>
            </a:r>
            <a:r>
              <a:rPr lang="ru-RU" sz="2400" baseline="-25000" dirty="0" err="1" smtClean="0"/>
              <a:t>ПТ</a:t>
            </a:r>
            <a:r>
              <a:rPr lang="ru-RU" sz="2400" i="1" dirty="0" smtClean="0"/>
              <a:t> =</a:t>
            </a:r>
            <a:r>
              <a:rPr lang="ru-RU" sz="2400" dirty="0" smtClean="0"/>
              <a:t> (ПТ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 ‑ ПТ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) × Т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. 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endParaRPr lang="ru-RU" sz="2400" dirty="0" smtClean="0"/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ru-RU" sz="2400" dirty="0" smtClean="0"/>
              <a:t>Валовой </a:t>
            </a:r>
            <a:r>
              <a:rPr lang="ru-RU" sz="2400" dirty="0" smtClean="0"/>
              <a:t>внутренний продукт можно представить как функцию от трех факторов: численности занятых в экономике (Т), фондовооруженности труда (</a:t>
            </a:r>
            <a:r>
              <a:rPr lang="ru-RU" sz="2400" dirty="0" err="1" smtClean="0"/>
              <a:t>ФВ</a:t>
            </a:r>
            <a:r>
              <a:rPr lang="ru-RU" sz="2400" dirty="0" smtClean="0"/>
              <a:t>) и фондоотдачи (</a:t>
            </a:r>
            <a:r>
              <a:rPr lang="ru-RU" sz="2400" dirty="0" err="1" smtClean="0"/>
              <a:t>ФО</a:t>
            </a:r>
            <a:r>
              <a:rPr lang="ru-RU" sz="2400" dirty="0" smtClean="0"/>
              <a:t>), так как </a:t>
            </a:r>
            <a:endParaRPr lang="ru-RU" sz="2400" dirty="0" smtClean="0"/>
          </a:p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ru-RU" sz="2400" dirty="0" err="1" smtClean="0"/>
              <a:t>ПТ</a:t>
            </a:r>
            <a:r>
              <a:rPr lang="ru-RU" sz="2400" dirty="0" smtClean="0"/>
              <a:t> = </a:t>
            </a:r>
            <a:r>
              <a:rPr lang="ru-RU" sz="2400" dirty="0" err="1" smtClean="0"/>
              <a:t>ФВ</a:t>
            </a:r>
            <a:r>
              <a:rPr lang="ru-RU" sz="2400" dirty="0" smtClean="0"/>
              <a:t> × </a:t>
            </a:r>
            <a:r>
              <a:rPr lang="ru-RU" sz="2400" dirty="0" err="1" smtClean="0"/>
              <a:t>ФО</a:t>
            </a:r>
            <a:r>
              <a:rPr lang="ru-RU" sz="2400" dirty="0" smtClean="0"/>
              <a:t>. 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endParaRPr lang="ru-RU" sz="2400" dirty="0" smtClean="0"/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ru-RU" sz="2400" dirty="0" smtClean="0"/>
              <a:t>Эту </a:t>
            </a:r>
            <a:r>
              <a:rPr lang="ru-RU" sz="2400" dirty="0" smtClean="0"/>
              <a:t>взаимосвязь можно выразить следующим уравнением: </a:t>
            </a:r>
          </a:p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aseline="-25000" dirty="0" err="1" smtClean="0"/>
              <a:t>ввп</a:t>
            </a:r>
            <a:r>
              <a:rPr lang="ru-RU" sz="2400" dirty="0" smtClean="0"/>
              <a:t>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aseline="-25000" dirty="0" smtClean="0"/>
              <a:t>Т</a:t>
            </a:r>
            <a:r>
              <a:rPr lang="ru-RU" sz="2400" dirty="0" smtClean="0"/>
              <a:t> ×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aseline="-25000" dirty="0" err="1" smtClean="0"/>
              <a:t>ПТ</a:t>
            </a:r>
            <a:r>
              <a:rPr lang="ru-RU" sz="2400" dirty="0" smtClean="0"/>
              <a:t>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aseline="-25000" dirty="0" smtClean="0"/>
              <a:t>Т</a:t>
            </a:r>
            <a:r>
              <a:rPr lang="ru-RU" sz="2400" i="1" dirty="0" smtClean="0"/>
              <a:t> ×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aseline="-25000" dirty="0" err="1" smtClean="0"/>
              <a:t>ФО</a:t>
            </a:r>
            <a:r>
              <a:rPr lang="ru-RU" sz="2400" i="1" dirty="0" smtClean="0"/>
              <a:t> ×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aseline="-25000" dirty="0" err="1" smtClean="0"/>
              <a:t>ФВ</a:t>
            </a:r>
            <a:r>
              <a:rPr lang="ru-RU" sz="2400" dirty="0" smtClean="0"/>
              <a:t>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8291" name="Text Box 3"/>
          <p:cNvSpPr txBox="1">
            <a:spLocks noChangeArrowheads="1"/>
          </p:cNvSpPr>
          <p:nvPr/>
        </p:nvSpPr>
        <p:spPr bwMode="auto">
          <a:xfrm>
            <a:off x="179388" y="623585"/>
            <a:ext cx="8785225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/>
              <a:t>Тогда количественная оценка влияния каждого фактора на динамику ВВП определяется следующим образом: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/>
              <a:t>1) прирост ВВП за счет численности занятых: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/>
              <a:t>∆</a:t>
            </a:r>
            <a:r>
              <a:rPr lang="ru-RU" sz="2400" dirty="0" err="1" smtClean="0"/>
              <a:t>ВВП</a:t>
            </a:r>
            <a:r>
              <a:rPr lang="ru-RU" sz="2400" baseline="-25000" dirty="0" err="1" smtClean="0"/>
              <a:t>Т</a:t>
            </a:r>
            <a:r>
              <a:rPr lang="ru-RU" sz="2400" dirty="0" smtClean="0"/>
              <a:t> = ФO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 × ФВ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 × (Т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 ‑ Т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);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/>
              <a:t>2) прирост ВВП за счет фондоотдачи: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/>
              <a:t>∆</a:t>
            </a:r>
            <a:r>
              <a:rPr lang="ru-RU" sz="2400" dirty="0" err="1" smtClean="0"/>
              <a:t>ВВП</a:t>
            </a:r>
            <a:r>
              <a:rPr lang="ru-RU" sz="2400" baseline="-25000" dirty="0" err="1" smtClean="0"/>
              <a:t>ФО</a:t>
            </a:r>
            <a:r>
              <a:rPr lang="ru-RU" sz="2400" dirty="0" smtClean="0"/>
              <a:t> = (ФО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 ‑ ФO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) × ФВ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 × Т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;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/>
              <a:t>3) прирост ВВП за счет фондовооруженности: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/>
              <a:t>∆</a:t>
            </a:r>
            <a:r>
              <a:rPr lang="ru-RU" sz="2400" dirty="0" err="1" smtClean="0"/>
              <a:t>ВВП</a:t>
            </a:r>
            <a:r>
              <a:rPr lang="ru-RU" sz="2400" baseline="-25000" dirty="0" err="1" smtClean="0"/>
              <a:t>ФВ</a:t>
            </a:r>
            <a:r>
              <a:rPr lang="ru-RU" sz="2400" dirty="0" smtClean="0"/>
              <a:t> = (ФВ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 ‑ ФВ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) × ФO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 × Т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. 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38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800" decel="100000"/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800" decel="100000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291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9315" name="Text Box 3"/>
          <p:cNvSpPr txBox="1">
            <a:spLocks noChangeArrowheads="1"/>
          </p:cNvSpPr>
          <p:nvPr/>
        </p:nvSpPr>
        <p:spPr bwMode="auto">
          <a:xfrm>
            <a:off x="179388" y="336713"/>
            <a:ext cx="8713787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/>
              <a:t>Аналогичный расчет можно выполнить и для определения влияния факторов роста национального дохода (</a:t>
            </a:r>
            <a:r>
              <a:rPr lang="ru-RU" sz="2400" dirty="0" err="1" smtClean="0"/>
              <a:t>НД</a:t>
            </a:r>
            <a:r>
              <a:rPr lang="ru-RU" sz="2400" dirty="0" smtClean="0"/>
              <a:t>). В этом случае принимается во внимание еще один фактор ‑ доля </a:t>
            </a:r>
            <a:r>
              <a:rPr lang="ru-RU" sz="2400" dirty="0" err="1" smtClean="0"/>
              <a:t>НД</a:t>
            </a:r>
            <a:r>
              <a:rPr lang="ru-RU" sz="2400" dirty="0" smtClean="0"/>
              <a:t> в ВВП: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sz="2400" i="1" dirty="0" err="1" smtClean="0"/>
              <a:t>d</a:t>
            </a:r>
            <a:r>
              <a:rPr lang="ru-RU" sz="2400" dirty="0" smtClean="0"/>
              <a:t> = </a:t>
            </a:r>
            <a:r>
              <a:rPr lang="ru-RU" sz="2400" dirty="0" err="1" smtClean="0"/>
              <a:t>НД</a:t>
            </a:r>
            <a:r>
              <a:rPr lang="ru-RU" sz="2400" dirty="0" smtClean="0"/>
              <a:t> ÷ ВВП.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/>
              <a:t>Тогда методика расчета будет такова: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/>
              <a:t>1) ∆</a:t>
            </a:r>
            <a:r>
              <a:rPr lang="ru-RU" sz="2400" dirty="0" err="1" smtClean="0"/>
              <a:t>НД</a:t>
            </a:r>
            <a:r>
              <a:rPr lang="ru-RU" sz="2400" baseline="-25000" dirty="0" err="1" smtClean="0"/>
              <a:t>Т</a:t>
            </a:r>
            <a:r>
              <a:rPr lang="ru-RU" sz="2400" dirty="0" smtClean="0"/>
              <a:t> = (Т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 ‑ Т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) × ПТ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 × </a:t>
            </a:r>
            <a:r>
              <a:rPr lang="ru-RU" sz="2400" i="1" dirty="0" smtClean="0"/>
              <a:t>d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;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/>
              <a:t>2) ∆</a:t>
            </a:r>
            <a:r>
              <a:rPr lang="ru-RU" sz="2400" dirty="0" err="1" smtClean="0"/>
              <a:t>НД</a:t>
            </a:r>
            <a:r>
              <a:rPr lang="ru-RU" sz="2400" baseline="-25000" dirty="0" err="1" smtClean="0"/>
              <a:t>ПТ</a:t>
            </a:r>
            <a:r>
              <a:rPr lang="ru-RU" sz="2400" dirty="0" smtClean="0"/>
              <a:t> = (ПТ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 ‑ ПТ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) × Т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 × </a:t>
            </a:r>
            <a:r>
              <a:rPr lang="ru-RU" sz="2400" i="1" dirty="0" smtClean="0"/>
              <a:t>d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;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/>
              <a:t>3) ∆</a:t>
            </a:r>
            <a:r>
              <a:rPr lang="ru-RU" sz="2400" dirty="0" err="1" smtClean="0"/>
              <a:t>НД</a:t>
            </a:r>
            <a:r>
              <a:rPr lang="ru-RU" sz="2400" i="1" baseline="-25000" dirty="0" err="1" smtClean="0"/>
              <a:t>d</a:t>
            </a:r>
            <a:r>
              <a:rPr lang="ru-RU" sz="2400" dirty="0" smtClean="0"/>
              <a:t> = Т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 × ПТ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 × (</a:t>
            </a:r>
            <a:r>
              <a:rPr lang="ru-RU" sz="2400" i="1" dirty="0" smtClean="0"/>
              <a:t>d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 ‑ </a:t>
            </a:r>
            <a:r>
              <a:rPr lang="ru-RU" sz="2400" i="1" dirty="0" smtClean="0"/>
              <a:t>d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) или </a:t>
            </a:r>
            <a:r>
              <a:rPr lang="ru-RU" sz="2400" dirty="0" smtClean="0"/>
              <a:t>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/>
              <a:t> </a:t>
            </a:r>
            <a:r>
              <a:rPr lang="ru-RU" sz="2400" dirty="0" smtClean="0"/>
              <a:t>    ∆</a:t>
            </a:r>
            <a:r>
              <a:rPr lang="ru-RU" sz="2400" dirty="0" err="1" smtClean="0"/>
              <a:t>HД</a:t>
            </a:r>
            <a:r>
              <a:rPr lang="ru-RU" sz="2400" i="1" baseline="-25000" dirty="0" err="1" smtClean="0"/>
              <a:t>d</a:t>
            </a:r>
            <a:r>
              <a:rPr lang="ru-RU" sz="2400" dirty="0" smtClean="0"/>
              <a:t> = ∆</a:t>
            </a:r>
            <a:r>
              <a:rPr lang="ru-RU" sz="2400" dirty="0" err="1" smtClean="0"/>
              <a:t>HД</a:t>
            </a:r>
            <a:r>
              <a:rPr lang="ru-RU" sz="2400" baseline="-25000" dirty="0" err="1" smtClean="0"/>
              <a:t>общ</a:t>
            </a:r>
            <a:r>
              <a:rPr lang="ru-RU" sz="2400" dirty="0" smtClean="0"/>
              <a:t> ‑ ∆</a:t>
            </a:r>
            <a:r>
              <a:rPr lang="ru-RU" sz="2400" dirty="0" err="1" smtClean="0"/>
              <a:t>HД</a:t>
            </a:r>
            <a:r>
              <a:rPr lang="ru-RU" sz="2400" baseline="-25000" dirty="0" err="1" smtClean="0"/>
              <a:t>Т</a:t>
            </a:r>
            <a:r>
              <a:rPr lang="ru-RU" sz="2400" dirty="0" smtClean="0"/>
              <a:t> ‑ ∆</a:t>
            </a:r>
            <a:r>
              <a:rPr lang="ru-RU" sz="2400" dirty="0" err="1" smtClean="0"/>
              <a:t>НД</a:t>
            </a:r>
            <a:r>
              <a:rPr lang="ru-RU" sz="2400" baseline="-25000" dirty="0" err="1" smtClean="0"/>
              <a:t>ПТ</a:t>
            </a:r>
            <a:r>
              <a:rPr lang="ru-RU" sz="2400" dirty="0" smtClean="0"/>
              <a:t>. 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39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1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20163" name="Text Box 3"/>
          <p:cNvSpPr txBox="1">
            <a:spLocks noChangeArrowheads="1"/>
          </p:cNvSpPr>
          <p:nvPr/>
        </p:nvSpPr>
        <p:spPr bwMode="auto">
          <a:xfrm>
            <a:off x="251520" y="116632"/>
            <a:ext cx="8642350" cy="598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ts val="1200"/>
              </a:spcBef>
            </a:pPr>
            <a:r>
              <a:rPr lang="ru-RU" sz="2400" i="1" dirty="0" smtClean="0"/>
              <a:t>Списочный состав работников</a:t>
            </a:r>
            <a:r>
              <a:rPr lang="ru-RU" sz="2400" dirty="0" smtClean="0"/>
              <a:t> устанавливается на каждый календарный день периода и определяется как сумма явок (</a:t>
            </a:r>
            <a:r>
              <a:rPr lang="ru-RU" sz="2400" dirty="0" err="1" smtClean="0"/>
              <a:t>Т</a:t>
            </a:r>
            <a:r>
              <a:rPr lang="ru-RU" sz="2400" i="1" dirty="0" err="1" smtClean="0"/>
              <a:t>яв</a:t>
            </a:r>
            <a:r>
              <a:rPr lang="ru-RU" sz="2400" dirty="0" smtClean="0"/>
              <a:t>) и неявок (</a:t>
            </a:r>
            <a:r>
              <a:rPr lang="ru-RU" sz="2400" dirty="0" err="1" smtClean="0"/>
              <a:t>Т</a:t>
            </a:r>
            <a:r>
              <a:rPr lang="ru-RU" sz="2400" i="1" dirty="0" err="1" smtClean="0"/>
              <a:t>няв</a:t>
            </a:r>
            <a:r>
              <a:rPr lang="ru-RU" sz="2400" dirty="0" smtClean="0"/>
              <a:t>) на работу: </a:t>
            </a:r>
          </a:p>
          <a:p>
            <a:pPr algn="ctr">
              <a:lnSpc>
                <a:spcPct val="130000"/>
              </a:lnSpc>
              <a:spcBef>
                <a:spcPts val="1200"/>
              </a:spcBef>
            </a:pPr>
            <a:r>
              <a:rPr lang="ru-RU" sz="2400" dirty="0" err="1" smtClean="0"/>
              <a:t>Т</a:t>
            </a:r>
            <a:r>
              <a:rPr lang="ru-RU" sz="2400" i="1" dirty="0" err="1" smtClean="0"/>
              <a:t>сп</a:t>
            </a:r>
            <a:r>
              <a:rPr lang="ru-RU" sz="2400" dirty="0" err="1" smtClean="0"/>
              <a:t>=Т</a:t>
            </a:r>
            <a:r>
              <a:rPr lang="ru-RU" sz="2400" i="1" dirty="0" err="1" smtClean="0"/>
              <a:t>яв</a:t>
            </a:r>
            <a:r>
              <a:rPr lang="ru-RU" sz="2400" dirty="0" smtClean="0"/>
              <a:t> + </a:t>
            </a:r>
            <a:r>
              <a:rPr lang="ru-RU" sz="2400" dirty="0" err="1" smtClean="0"/>
              <a:t>Т</a:t>
            </a:r>
            <a:r>
              <a:rPr lang="ru-RU" sz="2400" i="1" dirty="0" err="1" smtClean="0"/>
              <a:t>няв</a:t>
            </a:r>
            <a:r>
              <a:rPr lang="ru-RU" sz="2400" dirty="0" smtClean="0"/>
              <a:t>.</a:t>
            </a:r>
          </a:p>
          <a:p>
            <a:pPr algn="just">
              <a:lnSpc>
                <a:spcPct val="130000"/>
              </a:lnSpc>
              <a:spcBef>
                <a:spcPts val="1200"/>
              </a:spcBef>
            </a:pPr>
            <a:r>
              <a:rPr lang="ru-RU" sz="2400" dirty="0" smtClean="0"/>
              <a:t>Численность работников в праздничные и выходные дни принимается равной численности за предыдущий день.</a:t>
            </a:r>
          </a:p>
          <a:p>
            <a:pPr algn="just">
              <a:lnSpc>
                <a:spcPct val="130000"/>
              </a:lnSpc>
              <a:spcBef>
                <a:spcPts val="1200"/>
              </a:spcBef>
            </a:pPr>
            <a:r>
              <a:rPr lang="ru-RU" sz="2400" i="1" dirty="0" smtClean="0"/>
              <a:t>Среднесписочная численность работников</a:t>
            </a:r>
            <a:r>
              <a:rPr lang="ru-RU" sz="2400" dirty="0" smtClean="0"/>
              <a:t> за месяц определяется как сумма списочной численности работников (</a:t>
            </a:r>
            <a:r>
              <a:rPr lang="ru-RU" sz="2400" dirty="0" err="1" smtClean="0"/>
              <a:t>Т</a:t>
            </a:r>
            <a:r>
              <a:rPr lang="ru-RU" sz="2400" i="1" dirty="0" err="1" smtClean="0"/>
              <a:t>сп</a:t>
            </a:r>
            <a:r>
              <a:rPr lang="ru-RU" sz="2400" dirty="0" smtClean="0"/>
              <a:t>) за все дни месяца, делённая на число календарных дней (</a:t>
            </a:r>
            <a:r>
              <a:rPr lang="ru-RU" sz="2400" dirty="0" err="1" smtClean="0"/>
              <a:t>Т</a:t>
            </a:r>
            <a:r>
              <a:rPr lang="ru-RU" sz="2400" i="1" dirty="0" err="1" smtClean="0"/>
              <a:t>к.дн</a:t>
            </a:r>
            <a:r>
              <a:rPr lang="ru-RU" sz="2400" dirty="0" smtClean="0"/>
              <a:t>):</a:t>
            </a:r>
          </a:p>
          <a:p>
            <a:pPr algn="just">
              <a:lnSpc>
                <a:spcPct val="130000"/>
              </a:lnSpc>
              <a:spcBef>
                <a:spcPts val="1200"/>
              </a:spcBef>
            </a:pP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</a:t>
            </a:fld>
            <a:endParaRPr lang="ru-RU" sz="1800" b="1" dirty="0"/>
          </a:p>
        </p:txBody>
      </p:sp>
      <p:graphicFrame>
        <p:nvGraphicFramePr>
          <p:cNvPr id="222211" name="Object 3"/>
          <p:cNvGraphicFramePr>
            <a:graphicFrameLocks noChangeAspect="1"/>
          </p:cNvGraphicFramePr>
          <p:nvPr/>
        </p:nvGraphicFramePr>
        <p:xfrm>
          <a:off x="3203848" y="5373216"/>
          <a:ext cx="2365580" cy="1412777"/>
        </p:xfrm>
        <a:graphic>
          <a:graphicData uri="http://schemas.openxmlformats.org/presentationml/2006/ole">
            <p:oleObj spid="_x0000_s222211" name="Equation" r:id="rId3" imgW="914400" imgH="5457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22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2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2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3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0339" name="Text Box 3"/>
          <p:cNvSpPr txBox="1">
            <a:spLocks noChangeArrowheads="1"/>
          </p:cNvSpPr>
          <p:nvPr/>
        </p:nvSpPr>
        <p:spPr bwMode="auto">
          <a:xfrm>
            <a:off x="107950" y="-27384"/>
            <a:ext cx="8893175" cy="6894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sz="2400" dirty="0" smtClean="0"/>
              <a:t>Рассчитать влияние каждого фактора на динамику результативного показателя можно при помощи производственных функций. Для этого чаще всего используют следующие </a:t>
            </a:r>
            <a:r>
              <a:rPr lang="ru-RU" sz="2400" dirty="0" smtClean="0"/>
              <a:t>варианты: </a:t>
            </a:r>
            <a:endParaRPr lang="ru-RU" sz="2400" dirty="0" smtClean="0"/>
          </a:p>
          <a:p>
            <a:pPr marL="2060575"/>
            <a:r>
              <a:rPr lang="ru-RU" sz="2400" dirty="0" smtClean="0"/>
              <a:t>а) </a:t>
            </a:r>
            <a:r>
              <a:rPr lang="ru-RU" sz="2400" i="1" dirty="0" err="1" smtClean="0"/>
              <a:t>Y</a:t>
            </a:r>
            <a:r>
              <a:rPr lang="ru-RU" sz="2400" dirty="0" smtClean="0"/>
              <a:t> = </a:t>
            </a:r>
            <a:r>
              <a:rPr lang="ru-RU" sz="2400" dirty="0" err="1" smtClean="0"/>
              <a:t>AK</a:t>
            </a:r>
            <a:r>
              <a:rPr lang="ru-RU" sz="2400" baseline="30000" dirty="0" err="1" smtClean="0"/>
              <a:t>α</a:t>
            </a:r>
            <a:r>
              <a:rPr lang="ru-RU" sz="2400" i="1" dirty="0" err="1" smtClean="0"/>
              <a:t>L</a:t>
            </a:r>
            <a:r>
              <a:rPr lang="ru-RU" sz="2400" i="1" baseline="30000" dirty="0" err="1" smtClean="0"/>
              <a:t>β</a:t>
            </a:r>
            <a:r>
              <a:rPr lang="ru-RU" sz="2400" dirty="0" smtClean="0"/>
              <a:t>;		</a:t>
            </a:r>
            <a:r>
              <a:rPr lang="ru-RU" sz="2400" dirty="0" err="1" smtClean="0"/>
              <a:t>α </a:t>
            </a:r>
            <a:r>
              <a:rPr lang="ru-RU" sz="2400" dirty="0" smtClean="0"/>
              <a:t>+ </a:t>
            </a:r>
            <a:r>
              <a:rPr lang="ru-RU" sz="2400" dirty="0" err="1" smtClean="0"/>
              <a:t>β </a:t>
            </a:r>
            <a:r>
              <a:rPr lang="ru-RU" sz="2400" dirty="0" smtClean="0"/>
              <a:t>= 1;</a:t>
            </a:r>
          </a:p>
          <a:p>
            <a:pPr marL="2060575"/>
            <a:r>
              <a:rPr lang="ru-RU" sz="2400" dirty="0" smtClean="0"/>
              <a:t>б) </a:t>
            </a:r>
            <a:r>
              <a:rPr lang="ru-RU" sz="2400" i="1" dirty="0" err="1" smtClean="0"/>
              <a:t>Y</a:t>
            </a:r>
            <a:r>
              <a:rPr lang="ru-RU" sz="2400" dirty="0" smtClean="0"/>
              <a:t> = </a:t>
            </a:r>
            <a:r>
              <a:rPr lang="ru-RU" sz="2400" dirty="0" err="1" smtClean="0"/>
              <a:t>AK</a:t>
            </a:r>
            <a:r>
              <a:rPr lang="ru-RU" sz="2400" baseline="30000" dirty="0" err="1" smtClean="0"/>
              <a:t>α</a:t>
            </a:r>
            <a:r>
              <a:rPr lang="ru-RU" sz="2400" i="1" dirty="0" err="1" smtClean="0"/>
              <a:t>L</a:t>
            </a:r>
            <a:r>
              <a:rPr lang="ru-RU" sz="2400" baseline="30000" dirty="0" err="1" smtClean="0"/>
              <a:t>β</a:t>
            </a:r>
            <a:r>
              <a:rPr lang="ru-RU" sz="2400" dirty="0" smtClean="0"/>
              <a:t>;		</a:t>
            </a:r>
            <a:r>
              <a:rPr lang="ru-RU" sz="2400" dirty="0" err="1" smtClean="0"/>
              <a:t>α </a:t>
            </a:r>
            <a:r>
              <a:rPr lang="ru-RU" sz="2400" dirty="0" smtClean="0"/>
              <a:t>+ </a:t>
            </a:r>
            <a:r>
              <a:rPr lang="ru-RU" sz="2400" dirty="0" err="1" smtClean="0"/>
              <a:t>β </a:t>
            </a:r>
            <a:r>
              <a:rPr lang="ru-RU" sz="2400" dirty="0" smtClean="0"/>
              <a:t>≠ 1;</a:t>
            </a:r>
          </a:p>
          <a:p>
            <a:pPr marL="2060575"/>
            <a:r>
              <a:rPr lang="ru-RU" sz="2400" dirty="0" smtClean="0"/>
              <a:t>в) </a:t>
            </a:r>
            <a:r>
              <a:rPr lang="ru-RU" sz="2400" i="1" dirty="0" err="1" smtClean="0"/>
              <a:t>Y</a:t>
            </a:r>
            <a:r>
              <a:rPr lang="ru-RU" sz="2400" dirty="0" smtClean="0"/>
              <a:t> = </a:t>
            </a:r>
            <a:r>
              <a:rPr lang="ru-RU" sz="2400" dirty="0" err="1" smtClean="0"/>
              <a:t>АК</a:t>
            </a:r>
            <a:r>
              <a:rPr lang="ru-RU" sz="2400" baseline="30000" dirty="0" err="1" smtClean="0"/>
              <a:t>α</a:t>
            </a:r>
            <a:r>
              <a:rPr lang="ru-RU" sz="2400" i="1" dirty="0" err="1" smtClean="0"/>
              <a:t>L</a:t>
            </a:r>
            <a:r>
              <a:rPr lang="ru-RU" sz="2400" baseline="30000" dirty="0" err="1" smtClean="0"/>
              <a:t>β</a:t>
            </a:r>
            <a:r>
              <a:rPr lang="ru-RU" sz="2400" dirty="0" err="1" smtClean="0"/>
              <a:t>e</a:t>
            </a:r>
            <a:r>
              <a:rPr lang="ru-RU" sz="2400" baseline="30000" dirty="0" err="1" smtClean="0"/>
              <a:t>γt</a:t>
            </a:r>
            <a:r>
              <a:rPr lang="ru-RU" sz="2400" dirty="0" smtClean="0"/>
              <a:t>,</a:t>
            </a:r>
          </a:p>
          <a:p>
            <a:r>
              <a:rPr lang="ru-RU" sz="2400" dirty="0" smtClean="0"/>
              <a:t>где </a:t>
            </a:r>
            <a:r>
              <a:rPr lang="ru-RU" sz="2400" i="1" dirty="0" err="1" smtClean="0"/>
              <a:t>Y</a:t>
            </a:r>
            <a:r>
              <a:rPr lang="ru-RU" sz="2400" dirty="0" smtClean="0"/>
              <a:t> ‑ результат экономической деятельности (выпуск, валовая добавленная стоимость, национальный доход, прибыль); </a:t>
            </a:r>
          </a:p>
          <a:p>
            <a:r>
              <a:rPr lang="ru-RU" sz="2400" dirty="0" smtClean="0"/>
              <a:t>      К </a:t>
            </a:r>
            <a:r>
              <a:rPr lang="ru-RU" sz="2400" dirty="0" smtClean="0"/>
              <a:t>‑ капитальные ресурсы (среднегодовая стоимость основного капитала, среднегодовая стоимость совокупного капитала); </a:t>
            </a:r>
          </a:p>
          <a:p>
            <a:r>
              <a:rPr lang="ru-RU" sz="2400" i="1" dirty="0" smtClean="0"/>
              <a:t>      </a:t>
            </a:r>
            <a:r>
              <a:rPr lang="ru-RU" sz="2400" i="1" dirty="0" err="1" smtClean="0"/>
              <a:t>L</a:t>
            </a:r>
            <a:r>
              <a:rPr lang="ru-RU" sz="2400" dirty="0" smtClean="0"/>
              <a:t> </a:t>
            </a:r>
            <a:r>
              <a:rPr lang="ru-RU" sz="2400" dirty="0" smtClean="0"/>
              <a:t>‑ трудовые ресурсы (среднегодовая численность занятых в экономике или совокупное отработанное время); </a:t>
            </a:r>
          </a:p>
          <a:p>
            <a:r>
              <a:rPr lang="ru-RU" sz="2400" i="1" dirty="0" smtClean="0"/>
              <a:t>      е</a:t>
            </a:r>
            <a:r>
              <a:rPr lang="ru-RU" sz="2400" dirty="0" smtClean="0"/>
              <a:t> </a:t>
            </a:r>
            <a:r>
              <a:rPr lang="ru-RU" sz="2400" dirty="0" smtClean="0"/>
              <a:t>‑ основание натурального логарифма; </a:t>
            </a:r>
          </a:p>
          <a:p>
            <a:r>
              <a:rPr lang="ru-RU" sz="2400" i="1" dirty="0" smtClean="0"/>
              <a:t>      </a:t>
            </a:r>
            <a:r>
              <a:rPr lang="ru-RU" sz="2400" i="1" dirty="0" err="1" smtClean="0"/>
              <a:t>t</a:t>
            </a:r>
            <a:r>
              <a:rPr lang="ru-RU" sz="2400" dirty="0" smtClean="0"/>
              <a:t> </a:t>
            </a:r>
            <a:r>
              <a:rPr lang="ru-RU" sz="2400" dirty="0" smtClean="0"/>
              <a:t>‑ время (в годах); </a:t>
            </a:r>
          </a:p>
          <a:p>
            <a:r>
              <a:rPr lang="ru-RU" sz="2400" dirty="0" smtClean="0"/>
              <a:t>      А</a:t>
            </a:r>
            <a:r>
              <a:rPr lang="ru-RU" sz="2400" dirty="0" smtClean="0"/>
              <a:t>, </a:t>
            </a:r>
            <a:r>
              <a:rPr lang="ru-RU" sz="2400" dirty="0" err="1" smtClean="0"/>
              <a:t>α, β </a:t>
            </a:r>
            <a:r>
              <a:rPr lang="ru-RU" sz="2400" dirty="0" smtClean="0"/>
              <a:t>и </a:t>
            </a:r>
            <a:r>
              <a:rPr lang="ru-RU" sz="2400" dirty="0" err="1" smtClean="0"/>
              <a:t>γ </a:t>
            </a:r>
            <a:r>
              <a:rPr lang="ru-RU" sz="2400" dirty="0" smtClean="0"/>
              <a:t>‑ параметры производственной </a:t>
            </a:r>
            <a:r>
              <a:rPr lang="ru-RU" sz="2400" dirty="0" smtClean="0"/>
              <a:t>функции. 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40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70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000"/>
                            </p:stCondLst>
                            <p:childTnLst>
                              <p:par>
                                <p:cTn id="8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70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4000"/>
                            </p:stCondLst>
                            <p:childTnLst>
                              <p:par>
                                <p:cTn id="9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70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0"/>
                            </p:stCondLst>
                            <p:childTnLst>
                              <p:par>
                                <p:cTn id="10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70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39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1363" name="Text Box 3"/>
          <p:cNvSpPr txBox="1">
            <a:spLocks noChangeArrowheads="1"/>
          </p:cNvSpPr>
          <p:nvPr/>
        </p:nvSpPr>
        <p:spPr bwMode="auto">
          <a:xfrm>
            <a:off x="179388" y="188913"/>
            <a:ext cx="8785225" cy="7140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ru-RU" sz="2400" dirty="0" smtClean="0"/>
              <a:t>Параметры корреляционно-регрессионного уравнения рассчитываются на основе следующего уравнения: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sz="2400" i="1" dirty="0" err="1" smtClean="0"/>
              <a:t>Y</a:t>
            </a:r>
            <a:r>
              <a:rPr lang="ru-RU" sz="2400" dirty="0" smtClean="0"/>
              <a:t> = а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 + а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х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 + а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х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 + ... + </a:t>
            </a:r>
            <a:r>
              <a:rPr lang="ru-RU" sz="2400" dirty="0" err="1" smtClean="0"/>
              <a:t>а</a:t>
            </a:r>
            <a:r>
              <a:rPr lang="ru-RU" sz="2400" i="1" baseline="-25000" dirty="0" err="1" smtClean="0"/>
              <a:t>n</a:t>
            </a:r>
            <a:r>
              <a:rPr lang="ru-RU" sz="2400" dirty="0" err="1" smtClean="0"/>
              <a:t>х</a:t>
            </a:r>
            <a:r>
              <a:rPr lang="ru-RU" sz="2400" i="1" baseline="-25000" dirty="0" err="1" smtClean="0"/>
              <a:t>n</a:t>
            </a:r>
            <a:r>
              <a:rPr lang="ru-RU" sz="2400" dirty="0" smtClean="0"/>
              <a:t>, </a:t>
            </a:r>
          </a:p>
          <a:p>
            <a:pPr algn="just"/>
            <a:r>
              <a:rPr lang="ru-RU" sz="2400" dirty="0" smtClean="0"/>
              <a:t>где </a:t>
            </a:r>
            <a:r>
              <a:rPr lang="ru-RU" sz="2400" i="1" dirty="0" err="1" smtClean="0"/>
              <a:t>Y</a:t>
            </a:r>
            <a:r>
              <a:rPr lang="ru-RU" sz="2400" dirty="0" smtClean="0"/>
              <a:t> - результативный показатель; </a:t>
            </a:r>
            <a:endParaRPr lang="ru-RU" sz="2400" dirty="0" smtClean="0"/>
          </a:p>
          <a:p>
            <a:pPr algn="just"/>
            <a:r>
              <a:rPr lang="ru-RU" sz="2400" i="1" dirty="0" smtClean="0"/>
              <a:t> </a:t>
            </a:r>
            <a:r>
              <a:rPr lang="ru-RU" sz="2400" i="1" dirty="0" smtClean="0"/>
              <a:t>     х</a:t>
            </a:r>
            <a:r>
              <a:rPr lang="ru-RU" sz="2400" baseline="-25000" dirty="0" smtClean="0"/>
              <a:t>1</a:t>
            </a:r>
            <a:r>
              <a:rPr lang="ru-RU" sz="2400" i="1" dirty="0" smtClean="0"/>
              <a:t>, х</a:t>
            </a:r>
            <a:r>
              <a:rPr lang="ru-RU" sz="2400" baseline="-25000" dirty="0" smtClean="0"/>
              <a:t>2</a:t>
            </a:r>
            <a:r>
              <a:rPr lang="ru-RU" sz="2400" i="1" dirty="0" smtClean="0"/>
              <a:t>,... , </a:t>
            </a:r>
            <a:r>
              <a:rPr lang="ru-RU" sz="2400" i="1" dirty="0" err="1" smtClean="0"/>
              <a:t>х</a:t>
            </a:r>
            <a:r>
              <a:rPr lang="ru-RU" sz="2400" i="1" baseline="-25000" dirty="0" err="1" smtClean="0"/>
              <a:t>n</a:t>
            </a:r>
            <a:r>
              <a:rPr lang="ru-RU" sz="2400" dirty="0" smtClean="0"/>
              <a:t> - факторные показатели; </a:t>
            </a:r>
            <a:endParaRPr lang="ru-RU" sz="2400" dirty="0" smtClean="0"/>
          </a:p>
          <a:p>
            <a:pPr algn="just"/>
            <a:r>
              <a:rPr lang="ru-RU" sz="2400" dirty="0" smtClean="0"/>
              <a:t> </a:t>
            </a:r>
            <a:r>
              <a:rPr lang="ru-RU" sz="2400" dirty="0" smtClean="0"/>
              <a:t>     а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, а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, а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,... , </a:t>
            </a:r>
            <a:r>
              <a:rPr lang="ru-RU" sz="2400" dirty="0" err="1" smtClean="0"/>
              <a:t>а</a:t>
            </a:r>
            <a:r>
              <a:rPr lang="ru-RU" sz="2400" i="1" baseline="-25000" dirty="0" err="1" smtClean="0"/>
              <a:t>n</a:t>
            </a:r>
            <a:r>
              <a:rPr lang="ru-RU" sz="2400" dirty="0" smtClean="0"/>
              <a:t> - параметры, определяемые путем решения системы нормальных уравнений. </a:t>
            </a:r>
          </a:p>
          <a:p>
            <a:pPr algn="just">
              <a:spcBef>
                <a:spcPts val="1200"/>
              </a:spcBef>
            </a:pPr>
            <a:r>
              <a:rPr lang="ru-RU" sz="2400" dirty="0" smtClean="0"/>
              <a:t>В качестве результативного показателя обычно выступают выпуск продукции, валовой внутренний продукт, национальный доход. </a:t>
            </a:r>
          </a:p>
          <a:p>
            <a:pPr algn="just">
              <a:spcBef>
                <a:spcPts val="1200"/>
              </a:spcBef>
            </a:pPr>
            <a:r>
              <a:rPr lang="ru-RU" sz="2400" dirty="0" smtClean="0"/>
              <a:t>Факторными признаками являются показатели трудового потенциала (численность занятых или отработанное рабочее время) и материального потенциала (основные фонды, оборотные фонды, капиталовложения с соответствующим временным лагом, совокупный капитал), экспорт, импорт и др. </a:t>
            </a:r>
          </a:p>
          <a:p>
            <a:pPr algn="just">
              <a:spcBef>
                <a:spcPts val="1200"/>
              </a:spcBef>
            </a:pP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41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7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27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1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71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271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71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71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271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42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263" y="116632"/>
            <a:ext cx="8785225" cy="372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ru-RU" sz="2400" dirty="0" smtClean="0"/>
              <a:t>Международные сопоставления можно осуществлять по всем показателям производительности труда ‑ натуральным, трудовым и стоимостным. </a:t>
            </a:r>
          </a:p>
          <a:p>
            <a:pPr algn="just">
              <a:spcBef>
                <a:spcPts val="1200"/>
              </a:spcBef>
            </a:pPr>
            <a:r>
              <a:rPr lang="ru-RU" sz="2400" dirty="0" smtClean="0"/>
              <a:t>Сравнение натуральных </a:t>
            </a:r>
            <a:r>
              <a:rPr lang="ru-RU" sz="2400" dirty="0" smtClean="0"/>
              <a:t>показателей </a:t>
            </a:r>
            <a:r>
              <a:rPr lang="ru-RU" sz="2400" dirty="0" smtClean="0"/>
              <a:t>имеет определенные преимущества перед сравнением других показателей, так как в этом случае не надо решать проблему сопоставимости валют конкретных стран. </a:t>
            </a:r>
          </a:p>
          <a:p>
            <a:pPr algn="just">
              <a:spcBef>
                <a:spcPts val="1200"/>
              </a:spcBef>
            </a:pPr>
            <a:r>
              <a:rPr lang="ru-RU" sz="2400" dirty="0" smtClean="0"/>
              <a:t>Сопоставление натуральных показателей осуществляется по формуле</a:t>
            </a:r>
            <a:r>
              <a:rPr lang="ru-RU" sz="2400" dirty="0" smtClean="0"/>
              <a:t>: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283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3649" name="Object 1"/>
          <p:cNvGraphicFramePr>
            <a:graphicFrameLocks noChangeAspect="1"/>
          </p:cNvGraphicFramePr>
          <p:nvPr/>
        </p:nvGraphicFramePr>
        <p:xfrm>
          <a:off x="2569624" y="3645024"/>
          <a:ext cx="3946592" cy="1080120"/>
        </p:xfrm>
        <a:graphic>
          <a:graphicData uri="http://schemas.openxmlformats.org/presentationml/2006/ole">
            <p:oleObj spid="_x0000_s283649" name="Equation" r:id="rId3" imgW="1815840" imgH="495000" progId="Equation.DSMT4">
              <p:embed/>
            </p:oleObj>
          </a:graphicData>
        </a:graphic>
      </p:graphicFrame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79263" y="4739660"/>
            <a:ext cx="878522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ru-RU" sz="2400" dirty="0" smtClean="0"/>
              <a:t>где </a:t>
            </a:r>
            <a:r>
              <a:rPr lang="ru-RU" sz="2400" i="1" dirty="0" err="1" smtClean="0"/>
              <a:t>q</a:t>
            </a:r>
            <a:r>
              <a:rPr lang="ru-RU" sz="2400" i="1" baseline="-25000" dirty="0" err="1" smtClean="0"/>
              <a:t>A</a:t>
            </a:r>
            <a:r>
              <a:rPr lang="ru-RU" sz="2400" dirty="0" smtClean="0"/>
              <a:t> и </a:t>
            </a:r>
            <a:r>
              <a:rPr lang="ru-RU" sz="2400" i="1" dirty="0" err="1" smtClean="0"/>
              <a:t>q</a:t>
            </a:r>
            <a:r>
              <a:rPr lang="ru-RU" sz="2400" i="1" baseline="-25000" dirty="0" err="1" smtClean="0"/>
              <a:t>B</a:t>
            </a:r>
            <a:r>
              <a:rPr lang="ru-RU" sz="2400" dirty="0" smtClean="0"/>
              <a:t> ‑ выпуск данного вида продукции соответственно в странах </a:t>
            </a:r>
            <a:r>
              <a:rPr lang="ru-RU" sz="2400" i="1" dirty="0" smtClean="0"/>
              <a:t>А</a:t>
            </a:r>
            <a:r>
              <a:rPr lang="ru-RU" sz="2400" dirty="0" smtClean="0"/>
              <a:t> и </a:t>
            </a:r>
            <a:r>
              <a:rPr lang="ru-RU" sz="2400" i="1" dirty="0" smtClean="0"/>
              <a:t>В</a:t>
            </a:r>
            <a:r>
              <a:rPr lang="ru-RU" sz="2400" dirty="0" smtClean="0"/>
              <a:t>; </a:t>
            </a:r>
          </a:p>
          <a:p>
            <a:pPr algn="just"/>
            <a:r>
              <a:rPr lang="ru-RU" sz="2400" dirty="0" smtClean="0"/>
              <a:t>      </a:t>
            </a:r>
            <a:r>
              <a:rPr lang="ru-RU" sz="2400" dirty="0" err="1" smtClean="0"/>
              <a:t>Т</a:t>
            </a:r>
            <a:r>
              <a:rPr lang="ru-RU" sz="2400" i="1" baseline="-25000" dirty="0" err="1" smtClean="0"/>
              <a:t>A</a:t>
            </a:r>
            <a:r>
              <a:rPr lang="ru-RU" sz="2400" dirty="0" smtClean="0"/>
              <a:t> </a:t>
            </a:r>
            <a:r>
              <a:rPr lang="ru-RU" sz="2400" dirty="0" smtClean="0"/>
              <a:t>и </a:t>
            </a:r>
            <a:r>
              <a:rPr lang="ru-RU" sz="2400" dirty="0" err="1" smtClean="0"/>
              <a:t>Т</a:t>
            </a:r>
            <a:r>
              <a:rPr lang="ru-RU" sz="2400" i="1" baseline="-25000" dirty="0" err="1" smtClean="0"/>
              <a:t>B</a:t>
            </a:r>
            <a:r>
              <a:rPr lang="ru-RU" sz="2400" dirty="0" smtClean="0"/>
              <a:t> ‑ затраты труда, связанные с производством данного вида продукции в странах </a:t>
            </a:r>
            <a:r>
              <a:rPr lang="ru-RU" sz="2400" i="1" dirty="0" err="1" smtClean="0"/>
              <a:t>A</a:t>
            </a:r>
            <a:r>
              <a:rPr lang="ru-RU" sz="2400" dirty="0" smtClean="0"/>
              <a:t> и </a:t>
            </a:r>
            <a:r>
              <a:rPr lang="ru-RU" sz="2400" i="1" dirty="0" smtClean="0"/>
              <a:t>В</a:t>
            </a:r>
            <a:r>
              <a:rPr lang="ru-RU" sz="2400" dirty="0" smtClean="0"/>
              <a:t>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836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3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3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43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07504" y="262384"/>
            <a:ext cx="8785225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200"/>
              </a:spcBef>
            </a:pPr>
            <a:r>
              <a:rPr lang="ru-RU" sz="2400" dirty="0" smtClean="0"/>
              <a:t>Полученные индивидуальные соотношения уровней производительности труда в сопоставляемых странах дают возможность перейти к сравнению уровней производительности труда в различных отраслях экономики, для этого применяют метод товаров-представителей: </a:t>
            </a:r>
          </a:p>
          <a:p>
            <a:pPr lvl="0" algn="just"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2400" dirty="0" smtClean="0"/>
              <a:t>рассчитывают индивидуальные соотношения уровней производительности труда по товарам-представителям, </a:t>
            </a:r>
          </a:p>
          <a:p>
            <a:pPr lvl="0" algn="just"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2400" dirty="0" smtClean="0"/>
              <a:t>определяют соотношение уровня производительности труда в целом по отрасли как среднюю взвешенную величину из индивидуальных соотношений: </a:t>
            </a:r>
            <a:endParaRPr lang="ru-RU" sz="2400" dirty="0"/>
          </a:p>
        </p:txBody>
      </p:sp>
      <p:sp>
        <p:nvSpPr>
          <p:cNvPr id="282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2625" name="Object 1"/>
          <p:cNvGraphicFramePr>
            <a:graphicFrameLocks noChangeAspect="1"/>
          </p:cNvGraphicFramePr>
          <p:nvPr/>
        </p:nvGraphicFramePr>
        <p:xfrm>
          <a:off x="1547664" y="4941168"/>
          <a:ext cx="3054131" cy="1440160"/>
        </p:xfrm>
        <a:graphic>
          <a:graphicData uri="http://schemas.openxmlformats.org/presentationml/2006/ole">
            <p:oleObj spid="_x0000_s282625" name="Equation" r:id="rId3" imgW="1168200" imgH="558720" progId="Equation.DSMT4">
              <p:embed/>
            </p:oleObj>
          </a:graphicData>
        </a:graphic>
      </p:graphicFrame>
      <p:sp>
        <p:nvSpPr>
          <p:cNvPr id="282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2627" name="Object 3"/>
          <p:cNvGraphicFramePr>
            <a:graphicFrameLocks noChangeAspect="1"/>
          </p:cNvGraphicFramePr>
          <p:nvPr/>
        </p:nvGraphicFramePr>
        <p:xfrm>
          <a:off x="4788024" y="4938826"/>
          <a:ext cx="3059098" cy="1442502"/>
        </p:xfrm>
        <a:graphic>
          <a:graphicData uri="http://schemas.openxmlformats.org/presentationml/2006/ole">
            <p:oleObj spid="_x0000_s282627" name="Equation" r:id="rId4" imgW="1168200" imgH="5587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826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2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2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826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2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2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44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388" y="476672"/>
            <a:ext cx="8785225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/>
              <a:t>где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i="1" baseline="-25000" dirty="0" err="1" smtClean="0"/>
              <a:t>A</a:t>
            </a:r>
            <a:r>
              <a:rPr lang="ru-RU" sz="2400" i="1" baseline="-25000" dirty="0" smtClean="0"/>
              <a:t>/</a:t>
            </a:r>
            <a:r>
              <a:rPr lang="ru-RU" sz="2400" i="1" baseline="-25000" dirty="0" err="1" smtClean="0"/>
              <a:t>B</a:t>
            </a:r>
            <a:r>
              <a:rPr lang="ru-RU" sz="2400" i="1" baseline="-25000" dirty="0" smtClean="0"/>
              <a:t> (</a:t>
            </a:r>
            <a:r>
              <a:rPr lang="ru-RU" sz="2400" i="1" baseline="-25000" dirty="0" err="1" smtClean="0"/>
              <a:t>A</a:t>
            </a:r>
            <a:r>
              <a:rPr lang="ru-RU" sz="2400" i="1" baseline="-25000" dirty="0" smtClean="0"/>
              <a:t>)</a:t>
            </a:r>
            <a:r>
              <a:rPr lang="ru-RU" sz="2400" dirty="0" smtClean="0"/>
              <a:t> и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i="1" baseline="-25000" dirty="0" err="1" smtClean="0"/>
              <a:t>A</a:t>
            </a:r>
            <a:r>
              <a:rPr lang="ru-RU" sz="2400" i="1" baseline="-25000" dirty="0" smtClean="0"/>
              <a:t>/</a:t>
            </a:r>
            <a:r>
              <a:rPr lang="ru-RU" sz="2400" i="1" baseline="-25000" dirty="0" err="1" smtClean="0"/>
              <a:t>B</a:t>
            </a:r>
            <a:r>
              <a:rPr lang="ru-RU" sz="2400" i="1" baseline="-25000" dirty="0" smtClean="0"/>
              <a:t> (</a:t>
            </a:r>
            <a:r>
              <a:rPr lang="ru-RU" sz="2400" i="1" baseline="-25000" dirty="0" err="1" smtClean="0"/>
              <a:t>B</a:t>
            </a:r>
            <a:r>
              <a:rPr lang="ru-RU" sz="2400" i="1" baseline="-25000" dirty="0" smtClean="0"/>
              <a:t>)</a:t>
            </a:r>
            <a:r>
              <a:rPr lang="ru-RU" sz="2400" dirty="0" smtClean="0"/>
              <a:t> ‑ соотношения уровня производительности труда в отрасли экономики по весам страны </a:t>
            </a:r>
            <a:r>
              <a:rPr lang="ru-RU" sz="2400" i="1" dirty="0" smtClean="0"/>
              <a:t>А</a:t>
            </a:r>
            <a:r>
              <a:rPr lang="ru-RU" sz="2400" dirty="0" smtClean="0"/>
              <a:t> и страны </a:t>
            </a:r>
            <a:r>
              <a:rPr lang="ru-RU" sz="2400" i="1" dirty="0" smtClean="0"/>
              <a:t>В</a:t>
            </a:r>
            <a:r>
              <a:rPr lang="ru-RU" sz="2400" dirty="0" smtClean="0"/>
              <a:t>; 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sz="2400" i="1" dirty="0" err="1" smtClean="0"/>
              <a:t>i</a:t>
            </a:r>
            <a:r>
              <a:rPr lang="ru-RU" sz="2400" i="1" baseline="-25000" dirty="0" err="1" smtClean="0"/>
              <a:t>w</a:t>
            </a:r>
            <a:r>
              <a:rPr lang="ru-RU" sz="2400" dirty="0" smtClean="0"/>
              <a:t> ‑ индивидуальные соотношения производительности труда по товарам-представителям; 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sz="2400" dirty="0" err="1" smtClean="0"/>
              <a:t>Т</a:t>
            </a:r>
            <a:r>
              <a:rPr lang="ru-RU" sz="2400" i="1" baseline="-25000" dirty="0" err="1" smtClean="0"/>
              <a:t>A</a:t>
            </a:r>
            <a:r>
              <a:rPr lang="ru-RU" sz="2400" dirty="0" smtClean="0"/>
              <a:t> и </a:t>
            </a:r>
            <a:r>
              <a:rPr lang="ru-RU" sz="2400" dirty="0" err="1" smtClean="0"/>
              <a:t>Т</a:t>
            </a:r>
            <a:r>
              <a:rPr lang="ru-RU" sz="2400" i="1" baseline="-25000" dirty="0" err="1" smtClean="0"/>
              <a:t>B</a:t>
            </a:r>
            <a:r>
              <a:rPr lang="ru-RU" sz="2400" dirty="0" smtClean="0"/>
              <a:t> ‑ затраты труда на производство товаров-представителей в странах </a:t>
            </a:r>
            <a:r>
              <a:rPr lang="ru-RU" sz="2400" i="1" dirty="0" smtClean="0"/>
              <a:t>А</a:t>
            </a:r>
            <a:r>
              <a:rPr lang="ru-RU" sz="2400" dirty="0" smtClean="0"/>
              <a:t> и </a:t>
            </a:r>
            <a:r>
              <a:rPr lang="ru-RU" sz="2400" i="1" dirty="0" smtClean="0"/>
              <a:t>В</a:t>
            </a:r>
            <a:r>
              <a:rPr lang="ru-RU" sz="2400" dirty="0" smtClean="0"/>
              <a:t>.</a:t>
            </a: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45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388" y="332430"/>
            <a:ext cx="8785225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/>
              <a:t>Соотношения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i="1" baseline="-25000" dirty="0" err="1" smtClean="0"/>
              <a:t>A</a:t>
            </a:r>
            <a:r>
              <a:rPr lang="ru-RU" sz="2400" i="1" baseline="-25000" dirty="0" smtClean="0"/>
              <a:t>/</a:t>
            </a:r>
            <a:r>
              <a:rPr lang="ru-RU" sz="2400" i="1" baseline="-25000" dirty="0" err="1" smtClean="0"/>
              <a:t>B</a:t>
            </a:r>
            <a:r>
              <a:rPr lang="ru-RU" sz="2400" i="1" baseline="-25000" dirty="0" smtClean="0"/>
              <a:t>(</a:t>
            </a:r>
            <a:r>
              <a:rPr lang="ru-RU" sz="2400" i="1" baseline="-25000" dirty="0" err="1" smtClean="0"/>
              <a:t>A</a:t>
            </a:r>
            <a:r>
              <a:rPr lang="ru-RU" sz="2400" i="1" baseline="-25000" dirty="0" smtClean="0"/>
              <a:t>)</a:t>
            </a:r>
            <a:r>
              <a:rPr lang="ru-RU" sz="2400" dirty="0" smtClean="0"/>
              <a:t> и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i="1" baseline="-25000" dirty="0" err="1" smtClean="0"/>
              <a:t>A</a:t>
            </a:r>
            <a:r>
              <a:rPr lang="ru-RU" sz="2400" i="1" baseline="-25000" dirty="0" smtClean="0"/>
              <a:t>/</a:t>
            </a:r>
            <a:r>
              <a:rPr lang="ru-RU" sz="2400" i="1" baseline="-25000" dirty="0" err="1" smtClean="0"/>
              <a:t>B</a:t>
            </a:r>
            <a:r>
              <a:rPr lang="ru-RU" sz="2400" i="1" baseline="-25000" dirty="0" smtClean="0"/>
              <a:t>(</a:t>
            </a:r>
            <a:r>
              <a:rPr lang="ru-RU" sz="2400" i="1" baseline="-25000" dirty="0" err="1" smtClean="0"/>
              <a:t>B</a:t>
            </a:r>
            <a:r>
              <a:rPr lang="ru-RU" sz="2400" i="1" baseline="-25000" dirty="0" smtClean="0"/>
              <a:t>)</a:t>
            </a:r>
            <a:r>
              <a:rPr lang="ru-RU" sz="2400" dirty="0" smtClean="0"/>
              <a:t> будут зависеть от распределения затрат труда на производство товаров-представителей в странах </a:t>
            </a:r>
            <a:r>
              <a:rPr lang="ru-RU" sz="2400" i="1" dirty="0" smtClean="0"/>
              <a:t>А</a:t>
            </a:r>
            <a:r>
              <a:rPr lang="ru-RU" sz="2400" dirty="0" smtClean="0"/>
              <a:t> и </a:t>
            </a:r>
            <a:r>
              <a:rPr lang="ru-RU" sz="2400" i="1" dirty="0" smtClean="0"/>
              <a:t>В</a:t>
            </a:r>
            <a:r>
              <a:rPr lang="ru-RU" sz="2400" dirty="0" smtClean="0"/>
              <a:t>. </a:t>
            </a:r>
            <a:endParaRPr lang="ru-RU" sz="2400" dirty="0" smtClean="0"/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/>
              <a:t>Большинство </a:t>
            </a:r>
            <a:r>
              <a:rPr lang="ru-RU" sz="2400" dirty="0" smtClean="0"/>
              <a:t>экономистов считает, что наиболее точно и объективно соотношение уровней производительности труда отражает средняя геометрическая величина из двух вышеупомянутых соотношений: </a:t>
            </a:r>
            <a:endParaRPr lang="ru-RU" sz="2400" dirty="0"/>
          </a:p>
        </p:txBody>
      </p:sp>
      <p:sp>
        <p:nvSpPr>
          <p:cNvPr id="280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0577" name="Object 1"/>
          <p:cNvGraphicFramePr>
            <a:graphicFrameLocks noChangeAspect="1"/>
          </p:cNvGraphicFramePr>
          <p:nvPr/>
        </p:nvGraphicFramePr>
        <p:xfrm>
          <a:off x="2051720" y="3501008"/>
          <a:ext cx="4396488" cy="1008112"/>
        </p:xfrm>
        <a:graphic>
          <a:graphicData uri="http://schemas.openxmlformats.org/presentationml/2006/ole">
            <p:oleObj spid="_x0000_s280577" name="Equation" r:id="rId3" imgW="1498320" imgH="342720" progId="Equation.DSMT4">
              <p:embed/>
            </p:oleObj>
          </a:graphicData>
        </a:graphic>
      </p:graphicFrame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79512" y="4830251"/>
            <a:ext cx="87852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ru-RU" sz="2400" dirty="0" smtClean="0"/>
              <a:t>где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i="1" baseline="-25000" dirty="0" err="1" smtClean="0"/>
              <a:t>A</a:t>
            </a:r>
            <a:r>
              <a:rPr lang="ru-RU" sz="2400" i="1" baseline="-25000" dirty="0" smtClean="0"/>
              <a:t>/</a:t>
            </a:r>
            <a:r>
              <a:rPr lang="ru-RU" sz="2400" i="1" baseline="-25000" dirty="0" err="1" smtClean="0"/>
              <a:t>B</a:t>
            </a:r>
            <a:r>
              <a:rPr lang="ru-RU" sz="2400" dirty="0" smtClean="0"/>
              <a:t> ‑ соотношение уровней производительности труда в данной отрасли экономики в странах </a:t>
            </a:r>
            <a:r>
              <a:rPr lang="ru-RU" sz="2400" i="1" dirty="0" smtClean="0"/>
              <a:t>А</a:t>
            </a:r>
            <a:r>
              <a:rPr lang="ru-RU" sz="2400" dirty="0" smtClean="0"/>
              <a:t> и </a:t>
            </a:r>
            <a:r>
              <a:rPr lang="ru-RU" sz="2400" i="1" dirty="0" smtClean="0"/>
              <a:t>В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805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80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80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46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388" y="188640"/>
            <a:ext cx="8785225" cy="364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 smtClean="0"/>
              <a:t>Существует ряд методов сопоставления стоимостных показателей производительности труда, описанных в трудах западных экономистов и применяющихся в практике международных сопоставлений. </a:t>
            </a:r>
            <a:endParaRPr lang="ru-RU" sz="2400" dirty="0" smtClean="0"/>
          </a:p>
          <a:p>
            <a:pPr algn="just">
              <a:spcAft>
                <a:spcPts val="1800"/>
              </a:spcAft>
            </a:pPr>
            <a:r>
              <a:rPr lang="ru-RU" sz="2400" dirty="0" smtClean="0"/>
              <a:t>Одним </a:t>
            </a:r>
            <a:r>
              <a:rPr lang="ru-RU" sz="2400" dirty="0" smtClean="0"/>
              <a:t>из наиболее часто применяемых методов является сопоставление объема выработки на единицу затрат труда. При этом объем выработки определяется в единой оценке для сравниваемых стран. В этом случае расчет производится по формуле:</a:t>
            </a:r>
            <a:endParaRPr lang="ru-RU" sz="2400" dirty="0"/>
          </a:p>
        </p:txBody>
      </p:sp>
      <p:sp>
        <p:nvSpPr>
          <p:cNvPr id="279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9553" name="Object 1"/>
          <p:cNvGraphicFramePr>
            <a:graphicFrameLocks noChangeAspect="1"/>
          </p:cNvGraphicFramePr>
          <p:nvPr/>
        </p:nvGraphicFramePr>
        <p:xfrm>
          <a:off x="1736375" y="3861048"/>
          <a:ext cx="5859961" cy="1152128"/>
        </p:xfrm>
        <a:graphic>
          <a:graphicData uri="http://schemas.openxmlformats.org/presentationml/2006/ole">
            <p:oleObj spid="_x0000_s279553" name="Equation" r:id="rId3" imgW="2806560" imgH="558720" progId="Equation.DSMT4">
              <p:embed/>
            </p:oleObj>
          </a:graphicData>
        </a:graphic>
      </p:graphicFrame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79512" y="5099700"/>
            <a:ext cx="878522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dirty="0" smtClean="0"/>
              <a:t>где </a:t>
            </a:r>
            <a:r>
              <a:rPr lang="ru-RU" sz="2400" i="1" dirty="0" err="1" smtClean="0"/>
              <a:t>q</a:t>
            </a:r>
            <a:r>
              <a:rPr lang="ru-RU" sz="2400" i="1" baseline="-25000" dirty="0" err="1" smtClean="0"/>
              <a:t>A</a:t>
            </a:r>
            <a:r>
              <a:rPr lang="ru-RU" sz="2400" dirty="0" smtClean="0"/>
              <a:t> и </a:t>
            </a:r>
            <a:r>
              <a:rPr lang="ru-RU" sz="2400" i="1" dirty="0" err="1" smtClean="0"/>
              <a:t>q</a:t>
            </a:r>
            <a:r>
              <a:rPr lang="ru-RU" sz="2400" i="1" baseline="-25000" dirty="0" err="1" smtClean="0"/>
              <a:t>B</a:t>
            </a:r>
            <a:r>
              <a:rPr lang="ru-RU" sz="2400" dirty="0" smtClean="0"/>
              <a:t> ‑ выпуск продукции соответственно в странах </a:t>
            </a:r>
            <a:r>
              <a:rPr lang="ru-RU" sz="2400" dirty="0" smtClean="0"/>
              <a:t>       </a:t>
            </a:r>
            <a:r>
              <a:rPr lang="ru-RU" sz="2400" i="1" dirty="0" smtClean="0"/>
              <a:t>А</a:t>
            </a:r>
            <a:r>
              <a:rPr lang="ru-RU" sz="2400" dirty="0" smtClean="0"/>
              <a:t> </a:t>
            </a:r>
            <a:r>
              <a:rPr lang="ru-RU" sz="2400" dirty="0" smtClean="0"/>
              <a:t>и </a:t>
            </a:r>
            <a:r>
              <a:rPr lang="ru-RU" sz="2400" i="1" dirty="0" smtClean="0"/>
              <a:t>В</a:t>
            </a:r>
            <a:r>
              <a:rPr lang="ru-RU" sz="2400" dirty="0" smtClean="0"/>
              <a:t>; </a:t>
            </a:r>
          </a:p>
          <a:p>
            <a:r>
              <a:rPr lang="ru-RU" sz="2400" dirty="0" smtClean="0"/>
              <a:t>      </a:t>
            </a:r>
            <a:r>
              <a:rPr lang="ru-RU" sz="2400" dirty="0" err="1" smtClean="0"/>
              <a:t>Т</a:t>
            </a:r>
            <a:r>
              <a:rPr lang="ru-RU" sz="2400" i="1" baseline="-25000" dirty="0" err="1" smtClean="0"/>
              <a:t>A</a:t>
            </a:r>
            <a:r>
              <a:rPr lang="ru-RU" sz="2400" dirty="0" smtClean="0"/>
              <a:t> </a:t>
            </a:r>
            <a:r>
              <a:rPr lang="ru-RU" sz="2400" dirty="0" smtClean="0"/>
              <a:t>и </a:t>
            </a:r>
            <a:r>
              <a:rPr lang="ru-RU" sz="2400" dirty="0" err="1" smtClean="0"/>
              <a:t>T</a:t>
            </a:r>
            <a:r>
              <a:rPr lang="ru-RU" sz="2400" i="1" baseline="-25000" dirty="0" err="1" smtClean="0"/>
              <a:t>B</a:t>
            </a:r>
            <a:r>
              <a:rPr lang="ru-RU" sz="2400" dirty="0" smtClean="0"/>
              <a:t> ‑ затраты труда на этот выпуск в странах </a:t>
            </a:r>
            <a:r>
              <a:rPr lang="ru-RU" sz="2400" i="1" dirty="0" smtClean="0"/>
              <a:t>А</a:t>
            </a:r>
            <a:r>
              <a:rPr lang="ru-RU" sz="2400" dirty="0" smtClean="0"/>
              <a:t> и </a:t>
            </a:r>
            <a:r>
              <a:rPr lang="ru-RU" sz="2400" i="1" dirty="0" smtClean="0"/>
              <a:t>В</a:t>
            </a:r>
            <a:r>
              <a:rPr lang="ru-RU" sz="2400" dirty="0" smtClean="0"/>
              <a:t>; </a:t>
            </a:r>
          </a:p>
          <a:p>
            <a:r>
              <a:rPr lang="ru-RU" sz="2400" i="1" dirty="0" smtClean="0"/>
              <a:t>       р</a:t>
            </a:r>
            <a:r>
              <a:rPr lang="ru-RU" sz="2400" dirty="0" smtClean="0"/>
              <a:t> </a:t>
            </a:r>
            <a:r>
              <a:rPr lang="ru-RU" sz="2400" dirty="0" smtClean="0"/>
              <a:t>‑ сопоставимые цены на выпускаемую продукцию.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795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9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9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47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388" y="44624"/>
            <a:ext cx="8785225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/>
              <a:t>Недостаток показателя выработки на единицу затрат труда как показателя производительности труда состоит в том, что ее уровень сильно зависит от величины перенесенной стоимости (материальных затрат на производство продукции). </a:t>
            </a:r>
            <a:endParaRPr lang="ru-RU" sz="2400" dirty="0" smtClean="0"/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/>
              <a:t>Поэтому </a:t>
            </a:r>
            <a:r>
              <a:rPr lang="ru-RU" sz="2400" dirty="0" smtClean="0"/>
              <a:t>некоторые западные экономисты предлагают использовать для сопоставления показатели, основанные на исключении перенесенной стоимости из стоимости производимой продукции. К таким показателям относятся: 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/>
              <a:t>1) производство валовой добавленной стоимости на единицу затрат труда; 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/>
              <a:t>2) производство чистой добавленной стоимости на единицу затрат труда.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5</a:t>
            </a:fld>
            <a:endParaRPr lang="ru-RU" sz="1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6024" y="954594"/>
            <a:ext cx="8676456" cy="3901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 smtClean="0"/>
              <a:t>В соответствии с Общероссийским классификатором профессий, должностей служащих и тарифных разрядов (</a:t>
            </a:r>
            <a:r>
              <a:rPr lang="ru-RU" sz="2400" dirty="0" err="1" smtClean="0"/>
              <a:t>ОКПДТР</a:t>
            </a:r>
            <a:r>
              <a:rPr lang="ru-RU" sz="2400" dirty="0" smtClean="0"/>
              <a:t>) на уровне предприятий и организаций выделяют следующие категории персонала: </a:t>
            </a:r>
            <a:r>
              <a:rPr lang="ru-RU" sz="2400" i="1" dirty="0" smtClean="0"/>
              <a:t>руководители</a:t>
            </a:r>
            <a:r>
              <a:rPr lang="ru-RU" sz="2400" dirty="0" smtClean="0"/>
              <a:t>, </a:t>
            </a:r>
            <a:r>
              <a:rPr lang="ru-RU" sz="2400" i="1" dirty="0" smtClean="0"/>
              <a:t>специалисты</a:t>
            </a:r>
            <a:r>
              <a:rPr lang="ru-RU" sz="2400" dirty="0" smtClean="0"/>
              <a:t>, </a:t>
            </a:r>
            <a:r>
              <a:rPr lang="ru-RU" sz="2400" i="1" dirty="0" smtClean="0"/>
              <a:t>служащие</a:t>
            </a:r>
            <a:r>
              <a:rPr lang="ru-RU" sz="2400" dirty="0" smtClean="0"/>
              <a:t> и </a:t>
            </a:r>
            <a:r>
              <a:rPr lang="ru-RU" sz="2400" i="1" dirty="0" smtClean="0"/>
              <a:t>рабочие</a:t>
            </a:r>
            <a:r>
              <a:rPr lang="ru-RU" sz="2400" dirty="0" smtClean="0"/>
              <a:t>. Рабочих могут подразделять на основных и вспомогательных, постоянных, временных и сезонных.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22211" name="Text Box 3"/>
          <p:cNvSpPr txBox="1">
            <a:spLocks noChangeArrowheads="1"/>
          </p:cNvSpPr>
          <p:nvPr/>
        </p:nvSpPr>
        <p:spPr bwMode="auto">
          <a:xfrm>
            <a:off x="179388" y="47521"/>
            <a:ext cx="8785225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ru-RU" sz="2400" dirty="0" smtClean="0"/>
              <a:t>Постоянное изменение численности работников предприятий и организаций называется </a:t>
            </a:r>
            <a:r>
              <a:rPr lang="ru-RU" sz="2400" i="1" dirty="0" smtClean="0"/>
              <a:t>оборотом рабочей силы</a:t>
            </a:r>
            <a:r>
              <a:rPr lang="ru-RU" sz="2400" dirty="0" smtClean="0"/>
              <a:t>. </a:t>
            </a:r>
          </a:p>
          <a:p>
            <a:pPr algn="just"/>
            <a:r>
              <a:rPr lang="ru-RU" sz="2400" dirty="0" smtClean="0"/>
              <a:t>Различают </a:t>
            </a:r>
            <a:r>
              <a:rPr lang="ru-RU" sz="2400" i="1" dirty="0" smtClean="0"/>
              <a:t>оборот по приему</a:t>
            </a:r>
            <a:r>
              <a:rPr lang="ru-RU" sz="2400" dirty="0" smtClean="0"/>
              <a:t> и </a:t>
            </a:r>
            <a:r>
              <a:rPr lang="ru-RU" sz="2400" i="1" dirty="0" smtClean="0"/>
              <a:t>оборот по выбытию</a:t>
            </a:r>
            <a:r>
              <a:rPr lang="ru-RU" sz="2400" dirty="0" smtClean="0"/>
              <a:t>. </a:t>
            </a:r>
          </a:p>
          <a:p>
            <a:pPr algn="just"/>
            <a:r>
              <a:rPr lang="ru-RU" sz="2400" dirty="0" smtClean="0"/>
              <a:t>Выделяется несколько направлений приема работников: </a:t>
            </a:r>
          </a:p>
          <a:p>
            <a:pPr algn="just"/>
            <a:r>
              <a:rPr lang="ru-RU" sz="2400" dirty="0" smtClean="0"/>
              <a:t>по направлению служб занятости и трудоустройства, </a:t>
            </a:r>
          </a:p>
          <a:p>
            <a:pPr algn="just"/>
            <a:r>
              <a:rPr lang="ru-RU" sz="2400" dirty="0" smtClean="0"/>
              <a:t>по инициативе самого предприятия, </a:t>
            </a:r>
          </a:p>
          <a:p>
            <a:pPr algn="just"/>
            <a:r>
              <a:rPr lang="ru-RU" sz="2400" dirty="0" smtClean="0"/>
              <a:t>в порядке перевода с других предприятий, </a:t>
            </a:r>
          </a:p>
          <a:p>
            <a:pPr algn="just"/>
            <a:r>
              <a:rPr lang="ru-RU" sz="2400" dirty="0" smtClean="0"/>
              <a:t>после окончания учебных заведений. </a:t>
            </a:r>
          </a:p>
          <a:p>
            <a:pPr algn="just"/>
            <a:r>
              <a:rPr lang="ru-RU" sz="2400" dirty="0" smtClean="0"/>
              <a:t>Причинами выбытия работников являются: </a:t>
            </a:r>
          </a:p>
          <a:p>
            <a:pPr algn="just"/>
            <a:r>
              <a:rPr lang="ru-RU" sz="2400" dirty="0" smtClean="0"/>
              <a:t>призыв в армию, </a:t>
            </a:r>
          </a:p>
          <a:p>
            <a:pPr algn="just"/>
            <a:r>
              <a:rPr lang="ru-RU" sz="2400" dirty="0" smtClean="0"/>
              <a:t>поступление в учебные заведения, </a:t>
            </a:r>
          </a:p>
          <a:p>
            <a:pPr algn="just"/>
            <a:r>
              <a:rPr lang="ru-RU" sz="2400" dirty="0" smtClean="0"/>
              <a:t>перевод на другие предприятия, </a:t>
            </a:r>
          </a:p>
          <a:p>
            <a:pPr algn="just"/>
            <a:r>
              <a:rPr lang="ru-RU" sz="2400" dirty="0" smtClean="0"/>
              <a:t>окончание сроков договора найма, </a:t>
            </a:r>
          </a:p>
          <a:p>
            <a:pPr algn="just"/>
            <a:r>
              <a:rPr lang="ru-RU" sz="2400" dirty="0" smtClean="0"/>
              <a:t>выход на пенсию, смерть работника, </a:t>
            </a:r>
          </a:p>
          <a:p>
            <a:pPr algn="just"/>
            <a:r>
              <a:rPr lang="ru-RU" sz="2400" dirty="0" smtClean="0"/>
              <a:t>сокращение штата, </a:t>
            </a:r>
          </a:p>
          <a:p>
            <a:pPr algn="just"/>
            <a:r>
              <a:rPr lang="ru-RU" sz="2400" dirty="0" smtClean="0"/>
              <a:t>по собственному желанию, за прогулы и другие нарушения трудовой дисциплины. 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6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000"/>
                            </p:stCondLst>
                            <p:childTnLst>
                              <p:par>
                                <p:cTn id="7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000"/>
                            </p:stCondLst>
                            <p:childTnLst>
                              <p:par>
                                <p:cTn id="9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8000"/>
                            </p:stCondLst>
                            <p:childTnLst>
                              <p:par>
                                <p:cTn id="10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000"/>
                            </p:stCondLst>
                            <p:childTnLst>
                              <p:par>
                                <p:cTn id="14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4000"/>
                            </p:stCondLst>
                            <p:childTnLst>
                              <p:par>
                                <p:cTn id="16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8000"/>
                            </p:stCondLst>
                            <p:childTnLst>
                              <p:par>
                                <p:cTn id="19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12000"/>
                            </p:stCondLst>
                            <p:childTnLst>
                              <p:par>
                                <p:cTn id="22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14000"/>
                            </p:stCondLst>
                            <p:childTnLst>
                              <p:par>
                                <p:cTn id="24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1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7</a:t>
            </a:fld>
            <a:endParaRPr lang="ru-RU" sz="1800" b="1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56" y="404664"/>
            <a:ext cx="8871498" cy="5685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8</a:t>
            </a:fld>
            <a:endParaRPr lang="ru-RU" sz="1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255355"/>
            <a:ext cx="8640960" cy="3901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i="1" dirty="0" smtClean="0"/>
              <a:t>Абсолютными показателями оборота рабочей силы</a:t>
            </a:r>
            <a:r>
              <a:rPr lang="ru-RU" sz="2400" dirty="0" smtClean="0"/>
              <a:t> на предприятии выступают число работников, принятых за анализируемый период (</a:t>
            </a:r>
            <a:r>
              <a:rPr lang="ru-RU" sz="2400" dirty="0" err="1" smtClean="0"/>
              <a:t>Т</a:t>
            </a:r>
            <a:r>
              <a:rPr lang="ru-RU" sz="2400" i="1" dirty="0" err="1" smtClean="0"/>
              <a:t>пр</a:t>
            </a:r>
            <a:r>
              <a:rPr lang="ru-RU" sz="2400" dirty="0" smtClean="0"/>
              <a:t>), и число работников, выбывших с предприятия за анализируемый период (</a:t>
            </a:r>
            <a:r>
              <a:rPr lang="ru-RU" sz="2400" dirty="0" err="1" smtClean="0"/>
              <a:t>Т</a:t>
            </a:r>
            <a:r>
              <a:rPr lang="ru-RU" sz="2400" i="1" dirty="0" err="1" smtClean="0"/>
              <a:t>выб</a:t>
            </a:r>
            <a:r>
              <a:rPr lang="ru-RU" sz="2400" dirty="0" smtClean="0"/>
              <a:t>). </a:t>
            </a:r>
          </a:p>
          <a:p>
            <a:pPr algn="just">
              <a:lnSpc>
                <a:spcPct val="150000"/>
              </a:lnSpc>
            </a:pPr>
            <a:r>
              <a:rPr lang="ru-RU" sz="2400" dirty="0" smtClean="0"/>
              <a:t>Сумма этих показателей отражает </a:t>
            </a:r>
            <a:r>
              <a:rPr lang="ru-RU" sz="2400" i="1" dirty="0" smtClean="0"/>
              <a:t>валовой оборот рабочей силы</a:t>
            </a:r>
            <a:r>
              <a:rPr lang="ru-RU" sz="2400" dirty="0" smtClean="0"/>
              <a:t>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8835" name="Text Box 3"/>
          <p:cNvSpPr txBox="1">
            <a:spLocks noChangeArrowheads="1"/>
          </p:cNvSpPr>
          <p:nvPr/>
        </p:nvSpPr>
        <p:spPr bwMode="auto">
          <a:xfrm>
            <a:off x="250825" y="835025"/>
            <a:ext cx="8713788" cy="5946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95000"/>
              </a:spcBef>
            </a:pPr>
            <a:r>
              <a:rPr lang="ru-RU" sz="2400" i="1" dirty="0" smtClean="0"/>
              <a:t>Оценка интенсивности оборота</a:t>
            </a:r>
            <a:r>
              <a:rPr lang="ru-RU" sz="2400" dirty="0" smtClean="0"/>
              <a:t> предполагает сравнение этих абсолютных величин принятых (</a:t>
            </a:r>
            <a:r>
              <a:rPr lang="ru-RU" sz="2400" dirty="0" err="1" smtClean="0"/>
              <a:t>Т</a:t>
            </a:r>
            <a:r>
              <a:rPr lang="ru-RU" sz="2400" i="1" dirty="0" err="1" smtClean="0"/>
              <a:t>пр</a:t>
            </a:r>
            <a:r>
              <a:rPr lang="ru-RU" sz="2400" dirty="0" smtClean="0"/>
              <a:t>) и выбывших работников (</a:t>
            </a:r>
            <a:r>
              <a:rPr lang="ru-RU" sz="2400" dirty="0" err="1" smtClean="0"/>
              <a:t>Т</a:t>
            </a:r>
            <a:r>
              <a:rPr lang="ru-RU" sz="2400" i="1" dirty="0" err="1" smtClean="0"/>
              <a:t>выб</a:t>
            </a:r>
            <a:r>
              <a:rPr lang="ru-RU" sz="2400" dirty="0" smtClean="0"/>
              <a:t>) со среднесписочной их численностью    ( ) (хотя в таком расчете и допускается определенная методологическая неточность, обусловленная несопоставимостью моментных величин принятых и выбывших работников со средней их численностью): </a:t>
            </a:r>
          </a:p>
          <a:p>
            <a:pPr algn="just">
              <a:lnSpc>
                <a:spcPct val="130000"/>
              </a:lnSpc>
              <a:spcBef>
                <a:spcPct val="95000"/>
              </a:spcBef>
            </a:pPr>
            <a:r>
              <a:rPr lang="ru-RU" sz="2400" dirty="0" smtClean="0"/>
              <a:t>Коэффициент приема</a:t>
            </a:r>
          </a:p>
          <a:p>
            <a:pPr algn="just">
              <a:lnSpc>
                <a:spcPct val="130000"/>
              </a:lnSpc>
              <a:spcBef>
                <a:spcPct val="95000"/>
              </a:spcBef>
            </a:pPr>
            <a:r>
              <a:rPr lang="ru-RU" sz="2400" dirty="0" smtClean="0"/>
              <a:t>Коэффициент выбытия (увольнения) </a:t>
            </a:r>
          </a:p>
          <a:p>
            <a:pPr algn="just">
              <a:lnSpc>
                <a:spcPct val="130000"/>
              </a:lnSpc>
              <a:spcBef>
                <a:spcPct val="95000"/>
              </a:spcBef>
            </a:pPr>
            <a:r>
              <a:rPr lang="ru-RU" sz="2400" dirty="0" smtClean="0"/>
              <a:t>Коэффициент движения рабочей силы        </a:t>
            </a:r>
            <a:r>
              <a:rPr lang="ru-RU" sz="2400" dirty="0" err="1" smtClean="0"/>
              <a:t>К</a:t>
            </a:r>
            <a:r>
              <a:rPr lang="ru-RU" sz="2400" baseline="-25000" dirty="0" err="1" smtClean="0"/>
              <a:t>движ</a:t>
            </a:r>
            <a:r>
              <a:rPr lang="ru-RU" sz="2400" dirty="0" smtClean="0"/>
              <a:t> = </a:t>
            </a:r>
            <a:r>
              <a:rPr lang="ru-RU" sz="2400" dirty="0" err="1" smtClean="0"/>
              <a:t>К</a:t>
            </a:r>
            <a:r>
              <a:rPr lang="ru-RU" sz="2400" baseline="-25000" dirty="0" err="1" smtClean="0"/>
              <a:t>пр</a:t>
            </a:r>
            <a:r>
              <a:rPr lang="ru-RU" sz="2400" dirty="0" smtClean="0"/>
              <a:t> – </a:t>
            </a:r>
            <a:r>
              <a:rPr lang="ru-RU" sz="2400" dirty="0" err="1" smtClean="0"/>
              <a:t>К</a:t>
            </a:r>
            <a:r>
              <a:rPr lang="ru-RU" sz="2400" baseline="-25000" dirty="0" err="1" smtClean="0"/>
              <a:t>выб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9</a:t>
            </a:fld>
            <a:endParaRPr lang="ru-RU" sz="1800" b="1" dirty="0"/>
          </a:p>
        </p:txBody>
      </p:sp>
      <p:graphicFrame>
        <p:nvGraphicFramePr>
          <p:cNvPr id="239618" name="Object 2"/>
          <p:cNvGraphicFramePr>
            <a:graphicFrameLocks noChangeAspect="1"/>
          </p:cNvGraphicFramePr>
          <p:nvPr/>
        </p:nvGraphicFramePr>
        <p:xfrm>
          <a:off x="420936" y="2348880"/>
          <a:ext cx="240027" cy="360040"/>
        </p:xfrm>
        <a:graphic>
          <a:graphicData uri="http://schemas.openxmlformats.org/presentationml/2006/ole">
            <p:oleObj spid="_x0000_s239618" name="Equation" r:id="rId3" imgW="152280" imgH="228600" progId="Equation.DSMT4">
              <p:embed/>
            </p:oleObj>
          </a:graphicData>
        </a:graphic>
      </p:graphicFrame>
      <p:graphicFrame>
        <p:nvGraphicFramePr>
          <p:cNvPr id="239624" name="Object 8"/>
          <p:cNvGraphicFramePr>
            <a:graphicFrameLocks noChangeAspect="1"/>
          </p:cNvGraphicFramePr>
          <p:nvPr/>
        </p:nvGraphicFramePr>
        <p:xfrm>
          <a:off x="6741241" y="4365104"/>
          <a:ext cx="2079231" cy="648072"/>
        </p:xfrm>
        <a:graphic>
          <a:graphicData uri="http://schemas.openxmlformats.org/presentationml/2006/ole">
            <p:oleObj spid="_x0000_s239624" name="Equation" r:id="rId4" imgW="977760" imgH="304560" progId="Equation.DSMT4">
              <p:embed/>
            </p:oleObj>
          </a:graphicData>
        </a:graphic>
      </p:graphicFrame>
      <p:graphicFrame>
        <p:nvGraphicFramePr>
          <p:cNvPr id="239625" name="Object 9"/>
          <p:cNvGraphicFramePr>
            <a:graphicFrameLocks noChangeAspect="1"/>
          </p:cNvGraphicFramePr>
          <p:nvPr/>
        </p:nvGraphicFramePr>
        <p:xfrm>
          <a:off x="6300192" y="5229200"/>
          <a:ext cx="2562830" cy="648072"/>
        </p:xfrm>
        <a:graphic>
          <a:graphicData uri="http://schemas.openxmlformats.org/presentationml/2006/ole">
            <p:oleObj spid="_x0000_s239625" name="Equation" r:id="rId5" imgW="1104840" imgH="2793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396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9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9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96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9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9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5" grpId="0" uiExpand="1" build="p"/>
    </p:bldLst>
  </p:timing>
</p:sld>
</file>

<file path=ppt/theme/theme1.xml><?xml version="1.0" encoding="utf-8"?>
<a:theme xmlns:a="http://schemas.openxmlformats.org/drawingml/2006/main" name="Лучи">
  <a:themeElements>
    <a:clrScheme name="Лучи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Луч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1447</TotalTime>
  <Words>3155</Words>
  <Application>Microsoft Office PowerPoint</Application>
  <PresentationFormat>Экран (4:3)</PresentationFormat>
  <Paragraphs>333</Paragraphs>
  <Slides>47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47</vt:i4>
      </vt:variant>
    </vt:vector>
  </HeadingPairs>
  <TitlesOfParts>
    <vt:vector size="50" baseType="lpstr">
      <vt:lpstr>Лучи</vt:lpstr>
      <vt:lpstr>Equation</vt:lpstr>
      <vt:lpstr>MathType 6.0 Equation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</vt:vector>
  </TitlesOfParts>
  <Company>СтГАУ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YEVGENY</cp:lastModifiedBy>
  <cp:revision>108</cp:revision>
  <dcterms:created xsi:type="dcterms:W3CDTF">2004-02-20T08:27:47Z</dcterms:created>
  <dcterms:modified xsi:type="dcterms:W3CDTF">2014-11-28T06:05:58Z</dcterms:modified>
</cp:coreProperties>
</file>